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1" r:id="rId4"/>
    <p:sldId id="266" r:id="rId5"/>
    <p:sldId id="264" r:id="rId6"/>
    <p:sldId id="263" r:id="rId7"/>
    <p:sldId id="262" r:id="rId8"/>
    <p:sldId id="268" r:id="rId9"/>
    <p:sldId id="271" r:id="rId10"/>
    <p:sldId id="269" r:id="rId11"/>
    <p:sldId id="270"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8C2F8-36ED-8F40-9A02-970B102684BC}" type="datetimeFigureOut">
              <a:rPr lang="en-US" smtClean="0"/>
              <a:pPr/>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81BA0-EED5-B943-B5D9-72414DEA05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81BA0-EED5-B943-B5D9-72414DEA050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Side</a:t>
            </a:r>
            <a:r>
              <a:rPr lang="en-US" baseline="0" dirty="0"/>
              <a:t> Note:  The Three Pashas were all assassinated by Armenians.</a:t>
            </a:r>
            <a:endParaRPr lang="en-US" dirty="0"/>
          </a:p>
        </p:txBody>
      </p:sp>
      <p:sp>
        <p:nvSpPr>
          <p:cNvPr id="4" name="Slide Number Placeholder 3"/>
          <p:cNvSpPr>
            <a:spLocks noGrp="1"/>
          </p:cNvSpPr>
          <p:nvPr>
            <p:ph type="sldNum" sz="quarter" idx="10"/>
          </p:nvPr>
        </p:nvSpPr>
        <p:spPr/>
        <p:txBody>
          <a:bodyPr/>
          <a:lstStyle/>
          <a:p>
            <a:fld id="{CCB81BA0-EED5-B943-B5D9-72414DEA050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http://www.bbc.com/news/blogs-eu-32418286</a:t>
            </a:r>
          </a:p>
          <a:p>
            <a:endParaRPr lang="en-US" dirty="0"/>
          </a:p>
        </p:txBody>
      </p:sp>
      <p:sp>
        <p:nvSpPr>
          <p:cNvPr id="4" name="Slide Number Placeholder 3"/>
          <p:cNvSpPr>
            <a:spLocks noGrp="1"/>
          </p:cNvSpPr>
          <p:nvPr>
            <p:ph type="sldNum" sz="quarter" idx="10"/>
          </p:nvPr>
        </p:nvSpPr>
        <p:spPr/>
        <p:txBody>
          <a:bodyPr/>
          <a:lstStyle/>
          <a:p>
            <a:fld id="{CCB81BA0-EED5-B943-B5D9-72414DEA050D}"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EXCERPT</a:t>
            </a:r>
            <a:r>
              <a:rPr lang="en-US" baseline="0" dirty="0"/>
              <a:t> FROM:  </a:t>
            </a:r>
            <a:r>
              <a:rPr lang="en-US" dirty="0"/>
              <a:t>http://www.dailysabah.com/opinion/2015/04/16/the-armenian-allegations-of-genocide-and-propaganda-in-the-united-states</a:t>
            </a:r>
          </a:p>
        </p:txBody>
      </p:sp>
      <p:sp>
        <p:nvSpPr>
          <p:cNvPr id="4" name="Slide Number Placeholder 3"/>
          <p:cNvSpPr>
            <a:spLocks noGrp="1"/>
          </p:cNvSpPr>
          <p:nvPr>
            <p:ph type="sldNum" sz="quarter" idx="10"/>
          </p:nvPr>
        </p:nvSpPr>
        <p:spPr/>
        <p:txBody>
          <a:bodyPr/>
          <a:lstStyle/>
          <a:p>
            <a:fld id="{CCB81BA0-EED5-B943-B5D9-72414DEA050D}"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http://sundial.csun.edu/2010/03/stop-the-politicking-and-recognize-armenian-genocide/</a:t>
            </a:r>
          </a:p>
          <a:p>
            <a:endParaRPr lang="en-US" dirty="0"/>
          </a:p>
        </p:txBody>
      </p:sp>
      <p:sp>
        <p:nvSpPr>
          <p:cNvPr id="4" name="Slide Number Placeholder 3"/>
          <p:cNvSpPr>
            <a:spLocks noGrp="1"/>
          </p:cNvSpPr>
          <p:nvPr>
            <p:ph type="sldNum" sz="quarter" idx="10"/>
          </p:nvPr>
        </p:nvSpPr>
        <p:spPr/>
        <p:txBody>
          <a:bodyPr/>
          <a:lstStyle/>
          <a:p>
            <a:fld id="{CCB81BA0-EED5-B943-B5D9-72414DEA050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00927D-C07B-B249-9DE4-A95D9442633C}"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0927D-C07B-B249-9DE4-A95D9442633C}"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0927D-C07B-B249-9DE4-A95D9442633C}"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0927D-C07B-B249-9DE4-A95D9442633C}"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0927D-C07B-B249-9DE4-A95D9442633C}"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00927D-C07B-B249-9DE4-A95D9442633C}"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0927D-C07B-B249-9DE4-A95D9442633C}" type="datetimeFigureOut">
              <a:rPr lang="en-US" smtClean="0"/>
              <a:pPr/>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0927D-C07B-B249-9DE4-A95D9442633C}"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0927D-C07B-B249-9DE4-A95D9442633C}"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0927D-C07B-B249-9DE4-A95D9442633C}"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0927D-C07B-B249-9DE4-A95D9442633C}"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7EB9-D649-3643-9733-30CC2B8CA4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0927D-C07B-B249-9DE4-A95D9442633C}" type="datetimeFigureOut">
              <a:rPr lang="en-US" smtClean="0"/>
              <a:pPr/>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67EB9-D649-3643-9733-30CC2B8CA4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ag_of_the_Democratic_Republic_of_Armenia.svg.png"/>
          <p:cNvPicPr>
            <a:picLocks noChangeAspect="1"/>
          </p:cNvPicPr>
          <p:nvPr/>
        </p:nvPicPr>
        <p:blipFill>
          <a:blip r:embed="rId3"/>
          <a:stretch>
            <a:fillRect/>
          </a:stretch>
        </p:blipFill>
        <p:spPr>
          <a:xfrm>
            <a:off x="0" y="381762"/>
            <a:ext cx="9144000" cy="6094476"/>
          </a:xfrm>
          <a:prstGeom prst="rect">
            <a:avLst/>
          </a:prstGeom>
        </p:spPr>
      </p:pic>
      <p:sp>
        <p:nvSpPr>
          <p:cNvPr id="2" name="Title 1"/>
          <p:cNvSpPr>
            <a:spLocks noGrp="1"/>
          </p:cNvSpPr>
          <p:nvPr>
            <p:ph type="ctrTitle"/>
          </p:nvPr>
        </p:nvSpPr>
        <p:spPr>
          <a:xfrm>
            <a:off x="685800" y="1164167"/>
            <a:ext cx="7772400" cy="1470025"/>
          </a:xfrm>
        </p:spPr>
        <p:txBody>
          <a:bodyPr/>
          <a:lstStyle/>
          <a:p>
            <a:r>
              <a:rPr lang="en-US" dirty="0"/>
              <a:t>The Armenian Genocide</a:t>
            </a:r>
          </a:p>
        </p:txBody>
      </p:sp>
      <p:sp>
        <p:nvSpPr>
          <p:cNvPr id="3" name="Subtitle 2"/>
          <p:cNvSpPr>
            <a:spLocks noGrp="1"/>
          </p:cNvSpPr>
          <p:nvPr>
            <p:ph type="subTitle" idx="1"/>
          </p:nvPr>
        </p:nvSpPr>
        <p:spPr/>
        <p:txBody>
          <a:bodyPr/>
          <a:lstStyle/>
          <a:p>
            <a:r>
              <a:rPr lang="en-US" dirty="0"/>
              <a:t>APRIL 24, 1915</a:t>
            </a:r>
          </a:p>
        </p:txBody>
      </p:sp>
      <p:pic>
        <p:nvPicPr>
          <p:cNvPr id="5" name="Picture 4" descr="https://upload.wikimedia.org/wikipedia/en/d/da/Armenian_Genocide_Centennial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742" y="2628483"/>
            <a:ext cx="1520507" cy="12577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 stages of genocide"/>
          <p:cNvPicPr>
            <a:picLocks noGrp="1" noChangeAspect="1"/>
          </p:cNvPicPr>
          <p:nvPr>
            <p:ph idx="1"/>
          </p:nvPr>
        </p:nvPicPr>
        <p:blipFill>
          <a:blip r:embed="rId2"/>
          <a:srcRect l="-42441" r="-42441"/>
          <a:stretch>
            <a:fillRect/>
          </a:stretch>
        </p:blipFill>
        <p:spPr>
          <a:xfrm>
            <a:off x="-3528325" y="0"/>
            <a:ext cx="16217847" cy="6858000"/>
          </a:xfrm>
        </p:spPr>
      </p:pic>
      <p:sp>
        <p:nvSpPr>
          <p:cNvPr id="6" name="TextBox 5"/>
          <p:cNvSpPr txBox="1"/>
          <p:nvPr/>
        </p:nvSpPr>
        <p:spPr>
          <a:xfrm>
            <a:off x="401636" y="51413"/>
            <a:ext cx="261606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i="1" dirty="0">
                <a:latin typeface="Comic Sans MS"/>
                <a:cs typeface="Comic Sans MS"/>
              </a:rPr>
              <a:t>YOU DECIDE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401-armenia.jpg"/>
          <p:cNvPicPr>
            <a:picLocks noGrp="1" noChangeAspect="1"/>
          </p:cNvPicPr>
          <p:nvPr>
            <p:ph idx="1"/>
          </p:nvPr>
        </p:nvPicPr>
        <p:blipFill>
          <a:blip r:embed="rId3"/>
          <a:srcRect l="-14664" r="-14664"/>
          <a:stretch>
            <a:fillRect/>
          </a:stretch>
        </p:blipFill>
        <p:spPr>
          <a:xfrm>
            <a:off x="-1172634" y="274638"/>
            <a:ext cx="11374967" cy="63611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ocideEmblemExplanationFlyer_pdf.jpg"/>
          <p:cNvPicPr>
            <a:picLocks noChangeAspect="1"/>
          </p:cNvPicPr>
          <p:nvPr/>
        </p:nvPicPr>
        <p:blipFill>
          <a:blip r:embed="rId2"/>
          <a:stretch>
            <a:fillRect/>
          </a:stretch>
        </p:blipFill>
        <p:spPr>
          <a:xfrm>
            <a:off x="337897" y="264583"/>
            <a:ext cx="2117886" cy="6593417"/>
          </a:xfrm>
          <a:prstGeom prst="rect">
            <a:avLst/>
          </a:prstGeom>
        </p:spPr>
      </p:pic>
      <p:sp>
        <p:nvSpPr>
          <p:cNvPr id="4" name="TextBox 3"/>
          <p:cNvSpPr txBox="1"/>
          <p:nvPr/>
        </p:nvSpPr>
        <p:spPr>
          <a:xfrm>
            <a:off x="2603500" y="264583"/>
            <a:ext cx="6360583" cy="1815882"/>
          </a:xfrm>
          <a:prstGeom prst="rect">
            <a:avLst/>
          </a:prstGeom>
          <a:noFill/>
        </p:spPr>
        <p:txBody>
          <a:bodyPr wrap="square" rtlCol="0">
            <a:spAutoFit/>
          </a:bodyPr>
          <a:lstStyle/>
          <a:p>
            <a:r>
              <a:rPr lang="en-US" sz="1600" dirty="0"/>
              <a:t>In anticipation of the milestone year of 2015, the </a:t>
            </a:r>
            <a:r>
              <a:rPr lang="en-US" sz="1600" b="1" dirty="0"/>
              <a:t>Republic of Armenia </a:t>
            </a:r>
            <a:r>
              <a:rPr lang="en-US" sz="1600" dirty="0"/>
              <a:t>issued the illustration at left as the official emblem of the worldwide observance of the centennial year of the Armenian Genocide. The </a:t>
            </a:r>
            <a:r>
              <a:rPr lang="en-US" sz="1600" b="1" dirty="0"/>
              <a:t>forget-me-not flower</a:t>
            </a:r>
            <a:r>
              <a:rPr lang="en-US" sz="1600" dirty="0"/>
              <a:t> expresses the theme of eternal remembrance, and is also meant to symbolically evoke the past, present, and future experiences of the Armenian people. What follows is an explanation of the various components making up the emblem:</a:t>
            </a:r>
          </a:p>
        </p:txBody>
      </p:sp>
      <p:sp>
        <p:nvSpPr>
          <p:cNvPr id="5" name="Rectangle 4"/>
          <p:cNvSpPr/>
          <p:nvPr/>
        </p:nvSpPr>
        <p:spPr>
          <a:xfrm>
            <a:off x="2455783" y="2367170"/>
            <a:ext cx="6318250" cy="646331"/>
          </a:xfrm>
          <a:prstGeom prst="rect">
            <a:avLst/>
          </a:prstGeom>
        </p:spPr>
        <p:txBody>
          <a:bodyPr wrap="square">
            <a:spAutoFit/>
          </a:bodyPr>
          <a:lstStyle/>
          <a:p>
            <a:r>
              <a:rPr lang="en-US" b="1" dirty="0"/>
              <a:t>THE PAST:  </a:t>
            </a:r>
            <a:r>
              <a:rPr lang="en-US" dirty="0"/>
              <a:t>The black center represents the sufferings of 1915, </a:t>
            </a:r>
          </a:p>
          <a:p>
            <a:r>
              <a:rPr lang="en-US" dirty="0"/>
              <a:t>and the dark aftermath of the Armenian Genocide. </a:t>
            </a:r>
          </a:p>
        </p:txBody>
      </p:sp>
      <p:sp>
        <p:nvSpPr>
          <p:cNvPr id="6" name="Rectangle 5"/>
          <p:cNvSpPr/>
          <p:nvPr/>
        </p:nvSpPr>
        <p:spPr>
          <a:xfrm>
            <a:off x="2455783" y="3206751"/>
            <a:ext cx="6508300" cy="923330"/>
          </a:xfrm>
          <a:prstGeom prst="rect">
            <a:avLst/>
          </a:prstGeom>
        </p:spPr>
        <p:txBody>
          <a:bodyPr wrap="square">
            <a:spAutoFit/>
          </a:bodyPr>
          <a:lstStyle/>
          <a:p>
            <a:r>
              <a:rPr lang="en-US" b="1" dirty="0"/>
              <a:t>THE PRESENT:  </a:t>
            </a:r>
            <a:r>
              <a:rPr lang="en-US" dirty="0"/>
              <a:t>The light purple petals represents the unity </a:t>
            </a:r>
          </a:p>
          <a:p>
            <a:r>
              <a:rPr lang="en-US" dirty="0"/>
              <a:t>of Armenian communities across the world—all of whom stand </a:t>
            </a:r>
          </a:p>
          <a:p>
            <a:r>
              <a:rPr lang="en-US" dirty="0"/>
              <a:t>together in this 100th year of remembrance. </a:t>
            </a:r>
          </a:p>
        </p:txBody>
      </p:sp>
      <p:sp>
        <p:nvSpPr>
          <p:cNvPr id="7" name="Rectangle 6"/>
          <p:cNvSpPr/>
          <p:nvPr/>
        </p:nvSpPr>
        <p:spPr>
          <a:xfrm>
            <a:off x="2455783" y="4272677"/>
            <a:ext cx="6508300" cy="1477328"/>
          </a:xfrm>
          <a:prstGeom prst="rect">
            <a:avLst/>
          </a:prstGeom>
        </p:spPr>
        <p:txBody>
          <a:bodyPr wrap="square">
            <a:spAutoFit/>
          </a:bodyPr>
          <a:lstStyle/>
          <a:p>
            <a:r>
              <a:rPr lang="en-US" b="1" dirty="0"/>
              <a:t>THE FUTURE:  </a:t>
            </a:r>
            <a:r>
              <a:rPr lang="en-US" dirty="0"/>
              <a:t>The five petals represent the five continents where survivors of the Armenian Genocide found a new home. The dark purple color is meant to recall the priestly vestments of the Armenian Church—which has been, is, and will remain at the </a:t>
            </a:r>
          </a:p>
          <a:p>
            <a:r>
              <a:rPr lang="en-US" dirty="0"/>
              <a:t>heart of the Armenian Christian identity</a:t>
            </a:r>
          </a:p>
        </p:txBody>
      </p:sp>
      <p:sp>
        <p:nvSpPr>
          <p:cNvPr id="8" name="Rectangle 7"/>
          <p:cNvSpPr/>
          <p:nvPr/>
        </p:nvSpPr>
        <p:spPr>
          <a:xfrm>
            <a:off x="2498115" y="5750005"/>
            <a:ext cx="6508300" cy="923330"/>
          </a:xfrm>
          <a:prstGeom prst="rect">
            <a:avLst/>
          </a:prstGeom>
        </p:spPr>
        <p:txBody>
          <a:bodyPr wrap="square">
            <a:spAutoFit/>
          </a:bodyPr>
          <a:lstStyle/>
          <a:p>
            <a:r>
              <a:rPr lang="en-US" b="1" dirty="0"/>
              <a:t>ETERNITY:  </a:t>
            </a:r>
            <a:r>
              <a:rPr lang="en-US" dirty="0"/>
              <a:t>The twelve trapezoids represent the twelve pillars </a:t>
            </a:r>
          </a:p>
          <a:p>
            <a:r>
              <a:rPr lang="en-US" dirty="0"/>
              <a:t>of the  </a:t>
            </a:r>
            <a:r>
              <a:rPr lang="en-US" dirty="0" err="1"/>
              <a:t>Dzidzernagapert</a:t>
            </a:r>
            <a:r>
              <a:rPr lang="en-US" dirty="0"/>
              <a:t> Armenian Genocide memorial in Yerevan, </a:t>
            </a:r>
          </a:p>
          <a:p>
            <a:r>
              <a:rPr lang="en-US" dirty="0"/>
              <a:t>Armenia. The yellow color represents light, creativity, and hope.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Map of Historic Armenia &amp; the Ottoman Empire</a:t>
            </a:r>
          </a:p>
        </p:txBody>
      </p:sp>
      <p:pic>
        <p:nvPicPr>
          <p:cNvPr id="4" name="Content Placeholder 3" descr="turkey-armenia.gif"/>
          <p:cNvPicPr>
            <a:picLocks noGrp="1" noChangeAspect="1"/>
          </p:cNvPicPr>
          <p:nvPr>
            <p:ph idx="1"/>
          </p:nvPr>
        </p:nvPicPr>
        <p:blipFill>
          <a:blip r:embed="rId2"/>
          <a:srcRect t="-4996" b="-4996"/>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455612"/>
          </a:xfrm>
        </p:spPr>
        <p:txBody>
          <a:bodyPr>
            <a:normAutofit fontScale="90000"/>
          </a:bodyPr>
          <a:lstStyle/>
          <a:p>
            <a:r>
              <a:rPr lang="en-US" dirty="0"/>
              <a:t>Massacre Sites &amp; Death Marches</a:t>
            </a:r>
          </a:p>
        </p:txBody>
      </p:sp>
      <p:pic>
        <p:nvPicPr>
          <p:cNvPr id="4" name="Content Placeholder 3" descr="map_genocide3.gif"/>
          <p:cNvPicPr>
            <a:picLocks noGrp="1" noChangeAspect="1"/>
          </p:cNvPicPr>
          <p:nvPr>
            <p:ph idx="1"/>
          </p:nvPr>
        </p:nvPicPr>
        <p:blipFill>
          <a:blip r:embed="rId2"/>
          <a:srcRect l="-21238" r="-21238"/>
          <a:stretch>
            <a:fillRect/>
          </a:stretch>
        </p:blipFill>
        <p:spPr>
          <a:xfrm>
            <a:off x="-1322917" y="873760"/>
            <a:ext cx="11821584" cy="572171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7280" y="406400"/>
            <a:ext cx="2631440" cy="1143000"/>
          </a:xfrm>
        </p:spPr>
        <p:txBody>
          <a:bodyPr/>
          <a:lstStyle/>
          <a:p>
            <a:r>
              <a:rPr lang="en-US" dirty="0"/>
              <a:t>Causes</a:t>
            </a:r>
          </a:p>
        </p:txBody>
      </p:sp>
      <p:graphicFrame>
        <p:nvGraphicFramePr>
          <p:cNvPr id="8" name="Content Placeholder 7"/>
          <p:cNvGraphicFramePr>
            <a:graphicFrameLocks noGrp="1"/>
          </p:cNvGraphicFramePr>
          <p:nvPr>
            <p:ph sz="half" idx="1"/>
          </p:nvPr>
        </p:nvGraphicFramePr>
        <p:xfrm>
          <a:off x="254000" y="406400"/>
          <a:ext cx="5801360" cy="5709919"/>
        </p:xfrm>
        <a:graphic>
          <a:graphicData uri="http://schemas.openxmlformats.org/drawingml/2006/table">
            <a:tbl>
              <a:tblPr firstRow="1" bandRow="1">
                <a:tableStyleId>{69CF1AB2-1976-4502-BF36-3FF5EA218861}</a:tableStyleId>
              </a:tblPr>
              <a:tblGrid>
                <a:gridCol w="1795138">
                  <a:extLst>
                    <a:ext uri="{9D8B030D-6E8A-4147-A177-3AD203B41FA5}">
                      <a16:colId xmlns:a16="http://schemas.microsoft.com/office/drawing/2014/main" val="20000"/>
                    </a:ext>
                  </a:extLst>
                </a:gridCol>
                <a:gridCol w="4006222">
                  <a:extLst>
                    <a:ext uri="{9D8B030D-6E8A-4147-A177-3AD203B41FA5}">
                      <a16:colId xmlns:a16="http://schemas.microsoft.com/office/drawing/2014/main" val="20001"/>
                    </a:ext>
                  </a:extLst>
                </a:gridCol>
              </a:tblGrid>
              <a:tr h="1818640">
                <a:tc>
                  <a:txBody>
                    <a:bodyPr/>
                    <a:lstStyle/>
                    <a:p>
                      <a:r>
                        <a:rPr lang="en-US" dirty="0"/>
                        <a:t>Political</a:t>
                      </a:r>
                    </a:p>
                  </a:txBody>
                  <a:tcPr anchor="ctr"/>
                </a:tc>
                <a:tc>
                  <a:txBody>
                    <a:bodyPr/>
                    <a:lstStyle/>
                    <a:p>
                      <a:pPr>
                        <a:buFont typeface="Arial"/>
                        <a:buChar char="•"/>
                      </a:pPr>
                      <a:r>
                        <a:rPr lang="en-US" b="0" dirty="0"/>
                        <a:t>Ottoman Empire lost significant territory</a:t>
                      </a:r>
                      <a:r>
                        <a:rPr lang="en-US" b="0" baseline="0" dirty="0"/>
                        <a:t> to west</a:t>
                      </a:r>
                    </a:p>
                    <a:p>
                      <a:pPr>
                        <a:buFont typeface="Arial"/>
                        <a:buChar char="•"/>
                      </a:pPr>
                      <a:r>
                        <a:rPr lang="en-US" b="0" baseline="0" dirty="0"/>
                        <a:t>Russia sides with Serbia as WWI begins</a:t>
                      </a:r>
                    </a:p>
                    <a:p>
                      <a:pPr>
                        <a:buFont typeface="Arial"/>
                        <a:buChar char="•"/>
                      </a:pPr>
                      <a:r>
                        <a:rPr lang="en-US" b="0" baseline="0" dirty="0"/>
                        <a:t>Conference of Berlin: Sultan swears to end Millet System and give political voice to non-Muslims (nope)</a:t>
                      </a:r>
                      <a:endParaRPr lang="en-US" b="0" dirty="0"/>
                    </a:p>
                  </a:txBody>
                  <a:tcPr/>
                </a:tc>
                <a:extLst>
                  <a:ext uri="{0D108BD9-81ED-4DB2-BD59-A6C34878D82A}">
                    <a16:rowId xmlns:a16="http://schemas.microsoft.com/office/drawing/2014/main" val="10000"/>
                  </a:ext>
                </a:extLst>
              </a:tr>
              <a:tr h="1110936">
                <a:tc>
                  <a:txBody>
                    <a:bodyPr/>
                    <a:lstStyle/>
                    <a:p>
                      <a:r>
                        <a:rPr lang="en-US" b="1" dirty="0"/>
                        <a:t>Economic</a:t>
                      </a:r>
                    </a:p>
                  </a:txBody>
                  <a:tcPr anchor="ctr"/>
                </a:tc>
                <a:tc>
                  <a:txBody>
                    <a:bodyPr/>
                    <a:lstStyle/>
                    <a:p>
                      <a:pPr>
                        <a:buFont typeface="Arial"/>
                        <a:buChar char="•"/>
                      </a:pPr>
                      <a:r>
                        <a:rPr lang="en-US" b="1" dirty="0"/>
                        <a:t>Millet System </a:t>
                      </a:r>
                      <a:r>
                        <a:rPr lang="en-US" dirty="0"/>
                        <a:t>– Non-Muslims</a:t>
                      </a:r>
                      <a:r>
                        <a:rPr lang="en-US" baseline="0" dirty="0"/>
                        <a:t> pay more taxes and have no political voice</a:t>
                      </a:r>
                    </a:p>
                    <a:p>
                      <a:pPr>
                        <a:buFont typeface="Arial"/>
                        <a:buChar char="•"/>
                      </a:pPr>
                      <a:r>
                        <a:rPr lang="en-US" baseline="0" dirty="0"/>
                        <a:t>Urban Armenians tend to be professionals:  doctors, lawyers, business owners = earn more money.</a:t>
                      </a:r>
                      <a:endParaRPr lang="en-US" dirty="0"/>
                    </a:p>
                  </a:txBody>
                  <a:tcPr/>
                </a:tc>
                <a:extLst>
                  <a:ext uri="{0D108BD9-81ED-4DB2-BD59-A6C34878D82A}">
                    <a16:rowId xmlns:a16="http://schemas.microsoft.com/office/drawing/2014/main" val="10001"/>
                  </a:ext>
                </a:extLst>
              </a:tr>
              <a:tr h="1239520">
                <a:tc>
                  <a:txBody>
                    <a:bodyPr/>
                    <a:lstStyle/>
                    <a:p>
                      <a:r>
                        <a:rPr lang="en-US" b="1" dirty="0"/>
                        <a:t>Historic</a:t>
                      </a:r>
                    </a:p>
                  </a:txBody>
                  <a:tcPr anchor="ctr"/>
                </a:tc>
                <a:tc>
                  <a:txBody>
                    <a:bodyPr/>
                    <a:lstStyle/>
                    <a:p>
                      <a:r>
                        <a:rPr lang="en-US" dirty="0"/>
                        <a:t>Greater</a:t>
                      </a:r>
                      <a:r>
                        <a:rPr lang="en-US" baseline="0" dirty="0"/>
                        <a:t> Armenia straddles Ottoman &amp; Russian Empires – propaganda suggests that the Armenians are sympathetic to the Russians</a:t>
                      </a:r>
                      <a:endParaRPr lang="en-US" dirty="0"/>
                    </a:p>
                  </a:txBody>
                  <a:tcPr/>
                </a:tc>
                <a:extLst>
                  <a:ext uri="{0D108BD9-81ED-4DB2-BD59-A6C34878D82A}">
                    <a16:rowId xmlns:a16="http://schemas.microsoft.com/office/drawing/2014/main" val="10002"/>
                  </a:ext>
                </a:extLst>
              </a:tr>
              <a:tr h="450546">
                <a:tc>
                  <a:txBody>
                    <a:bodyPr/>
                    <a:lstStyle/>
                    <a:p>
                      <a:r>
                        <a:rPr lang="en-US" b="1" dirty="0"/>
                        <a:t>Cultural</a:t>
                      </a:r>
                    </a:p>
                  </a:txBody>
                  <a:tcPr anchor="ctr"/>
                </a:tc>
                <a:tc>
                  <a:txBody>
                    <a:bodyPr/>
                    <a:lstStyle/>
                    <a:p>
                      <a:r>
                        <a:rPr lang="en-US" dirty="0"/>
                        <a:t>Turks were Muslims, Armenians were Orthodox Christians and therefore,</a:t>
                      </a:r>
                      <a:r>
                        <a:rPr lang="en-US" baseline="0" dirty="0"/>
                        <a:t> infidels or “</a:t>
                      </a:r>
                      <a:r>
                        <a:rPr lang="en-US" baseline="0" dirty="0" err="1"/>
                        <a:t>gavours</a:t>
                      </a:r>
                      <a:r>
                        <a:rPr lang="en-US" baseline="0" dirty="0"/>
                        <a:t>” meaning unbelievers.</a:t>
                      </a:r>
                      <a:endParaRPr lang="en-US" dirty="0"/>
                    </a:p>
                  </a:txBody>
                  <a:tcPr/>
                </a:tc>
                <a:extLst>
                  <a:ext uri="{0D108BD9-81ED-4DB2-BD59-A6C34878D82A}">
                    <a16:rowId xmlns:a16="http://schemas.microsoft.com/office/drawing/2014/main" val="10003"/>
                  </a:ext>
                </a:extLst>
              </a:tr>
            </a:tbl>
          </a:graphicData>
        </a:graphic>
      </p:graphicFrame>
      <p:pic>
        <p:nvPicPr>
          <p:cNvPr id="7" name="Content Placeholder 6" descr="Copy_of_Armenian_Genocide_in_8_steps.jpg"/>
          <p:cNvPicPr>
            <a:picLocks noGrp="1" noChangeAspect="1"/>
          </p:cNvPicPr>
          <p:nvPr>
            <p:ph sz="half" idx="2"/>
          </p:nvPr>
        </p:nvPicPr>
        <p:blipFill>
          <a:blip r:embed="rId2"/>
          <a:srcRect l="-19283" r="-19283"/>
          <a:stretch>
            <a:fillRect/>
          </a:stretch>
        </p:blipFill>
        <p:spPr>
          <a:xfrm>
            <a:off x="5481320" y="1600200"/>
            <a:ext cx="403860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YOUNG TURKS</a:t>
            </a:r>
          </a:p>
        </p:txBody>
      </p:sp>
      <p:pic>
        <p:nvPicPr>
          <p:cNvPr id="6" name="Content Placeholder 5" descr="Armenian_Genocide_by_Kairi_Valentine_on_Prezi.jpg"/>
          <p:cNvPicPr>
            <a:picLocks noGrp="1" noChangeAspect="1"/>
          </p:cNvPicPr>
          <p:nvPr>
            <p:ph sz="half" idx="2"/>
          </p:nvPr>
        </p:nvPicPr>
        <p:blipFill>
          <a:blip r:embed="rId3"/>
          <a:srcRect t="-15153" b="-15153"/>
          <a:stretch>
            <a:fillRect/>
          </a:stretch>
        </p:blipFill>
        <p:spPr>
          <a:xfrm>
            <a:off x="695292" y="1020102"/>
            <a:ext cx="3540255" cy="3967480"/>
          </a:xfrm>
        </p:spPr>
      </p:pic>
      <p:sp>
        <p:nvSpPr>
          <p:cNvPr id="8" name="Content Placeholder 7"/>
          <p:cNvSpPr>
            <a:spLocks noGrp="1"/>
          </p:cNvSpPr>
          <p:nvPr>
            <p:ph sz="half" idx="1"/>
          </p:nvPr>
        </p:nvSpPr>
        <p:spPr>
          <a:xfrm>
            <a:off x="4495799" y="1600200"/>
            <a:ext cx="4372255" cy="4525963"/>
          </a:xfrm>
        </p:spPr>
        <p:txBody>
          <a:bodyPr>
            <a:normAutofit fontScale="85000" lnSpcReduction="20000"/>
          </a:bodyPr>
          <a:lstStyle/>
          <a:p>
            <a:pPr marL="47625" indent="-4763">
              <a:buNone/>
            </a:pPr>
            <a:r>
              <a:rPr lang="en-US" dirty="0"/>
              <a:t>The group of reformers calling themselves the "</a:t>
            </a:r>
            <a:r>
              <a:rPr lang="en-US" b="1" dirty="0"/>
              <a:t>Young Turks</a:t>
            </a:r>
            <a:r>
              <a:rPr lang="en-US" dirty="0"/>
              <a:t>" overthrow </a:t>
            </a:r>
            <a:r>
              <a:rPr lang="en-US" b="1" dirty="0"/>
              <a:t>Sultan Abdul </a:t>
            </a:r>
            <a:r>
              <a:rPr lang="en-US" b="1" dirty="0" err="1"/>
              <a:t>Hamid</a:t>
            </a:r>
            <a:r>
              <a:rPr lang="en-US" b="1" dirty="0"/>
              <a:t> </a:t>
            </a:r>
            <a:r>
              <a:rPr lang="en-US" dirty="0"/>
              <a:t>and establish a more modern constitutional government. Armenians hope to have an equal place in this new state, but the nationalistic Young Turks, led by a triumvirate known as the </a:t>
            </a:r>
            <a:r>
              <a:rPr lang="en-US" b="1" u="sng" dirty="0"/>
              <a:t>Three Pashas</a:t>
            </a:r>
            <a:r>
              <a:rPr lang="en-US" dirty="0"/>
              <a:t>, soon announce their plan to "</a:t>
            </a:r>
            <a:r>
              <a:rPr lang="en-US" b="1" dirty="0" err="1"/>
              <a:t>Turkify</a:t>
            </a:r>
            <a:r>
              <a:rPr lang="en-US" dirty="0"/>
              <a:t>” (</a:t>
            </a:r>
            <a:r>
              <a:rPr lang="en-US" i="1" dirty="0"/>
              <a:t>one religion, one language, one people</a:t>
            </a:r>
            <a:r>
              <a:rPr lang="en-US" dirty="0"/>
              <a:t>), the empire and remove all threats to the empire.</a:t>
            </a:r>
          </a:p>
          <a:p>
            <a:endParaRPr lang="en-US" dirty="0"/>
          </a:p>
        </p:txBody>
      </p:sp>
      <p:sp>
        <p:nvSpPr>
          <p:cNvPr id="9" name="Rectangle 8"/>
          <p:cNvSpPr/>
          <p:nvPr/>
        </p:nvSpPr>
        <p:spPr>
          <a:xfrm>
            <a:off x="1296528" y="4987582"/>
            <a:ext cx="2557110" cy="646331"/>
          </a:xfrm>
          <a:prstGeom prst="rect">
            <a:avLst/>
          </a:prstGeom>
        </p:spPr>
        <p:txBody>
          <a:bodyPr wrap="none">
            <a:spAutoFit/>
          </a:bodyPr>
          <a:lstStyle/>
          <a:p>
            <a:pPr algn="ctr"/>
            <a:r>
              <a:rPr lang="en-US" dirty="0"/>
              <a:t>Armenians refer to </a:t>
            </a:r>
            <a:r>
              <a:rPr lang="en-US" dirty="0" err="1"/>
              <a:t>Talaat</a:t>
            </a:r>
            <a:r>
              <a:rPr lang="en-US" dirty="0"/>
              <a:t> </a:t>
            </a:r>
          </a:p>
          <a:p>
            <a:pPr algn="ctr"/>
            <a:r>
              <a:rPr lang="en-US" dirty="0"/>
              <a:t>as the Turkish Hitler.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7637"/>
            <a:ext cx="8229600" cy="274002"/>
          </a:xfrm>
        </p:spPr>
        <p:txBody>
          <a:bodyPr>
            <a:normAutofit fontScale="90000"/>
          </a:bodyPr>
          <a:lstStyle/>
          <a:p>
            <a:r>
              <a:rPr lang="en-US" dirty="0"/>
              <a:t>Timeline of Events</a:t>
            </a:r>
          </a:p>
        </p:txBody>
      </p:sp>
      <p:sp>
        <p:nvSpPr>
          <p:cNvPr id="6" name="Content Placeholder 5"/>
          <p:cNvSpPr>
            <a:spLocks noGrp="1"/>
          </p:cNvSpPr>
          <p:nvPr>
            <p:ph idx="1"/>
          </p:nvPr>
        </p:nvSpPr>
        <p:spPr>
          <a:xfrm>
            <a:off x="0" y="558800"/>
            <a:ext cx="9144000" cy="6299200"/>
          </a:xfrm>
        </p:spPr>
        <p:txBody>
          <a:bodyPr>
            <a:noAutofit/>
          </a:bodyPr>
          <a:lstStyle/>
          <a:p>
            <a:r>
              <a:rPr lang="en-US" sz="1200" dirty="0"/>
              <a:t>1894-1896 – </a:t>
            </a:r>
            <a:r>
              <a:rPr lang="en-US" sz="1200" b="1" dirty="0"/>
              <a:t>Sultan Abdul </a:t>
            </a:r>
            <a:r>
              <a:rPr lang="en-US" sz="1200" b="1" dirty="0" err="1"/>
              <a:t>Hamid</a:t>
            </a:r>
            <a:r>
              <a:rPr lang="en-US" sz="1200" b="1" dirty="0"/>
              <a:t> </a:t>
            </a:r>
            <a:r>
              <a:rPr lang="en-US" sz="1200" b="1" dirty="0" err="1"/>
              <a:t>II’s</a:t>
            </a:r>
            <a:r>
              <a:rPr lang="en-US" sz="1200" b="1" dirty="0"/>
              <a:t> </a:t>
            </a:r>
            <a:r>
              <a:rPr lang="en-US" sz="1200" dirty="0"/>
              <a:t>policies result in death of 100K Armenians</a:t>
            </a:r>
          </a:p>
          <a:p>
            <a:r>
              <a:rPr lang="en-US" sz="1200" dirty="0"/>
              <a:t>1908: Sultan overthrown by </a:t>
            </a:r>
            <a:r>
              <a:rPr lang="en-US" sz="1200" b="1" dirty="0"/>
              <a:t>Young Turks </a:t>
            </a:r>
            <a:r>
              <a:rPr lang="en-US" sz="1200" dirty="0"/>
              <a:t>(constitutional monarchy) promise reform and tolerance.</a:t>
            </a:r>
          </a:p>
          <a:p>
            <a:r>
              <a:rPr lang="en-US" sz="1200" dirty="0"/>
              <a:t>1909:  </a:t>
            </a:r>
            <a:r>
              <a:rPr lang="en-US" sz="1200" dirty="0" err="1"/>
              <a:t>Hamid</a:t>
            </a:r>
            <a:r>
              <a:rPr lang="en-US" sz="1200" dirty="0"/>
              <a:t> II briefly returned to power, 30K Armenians killed</a:t>
            </a:r>
          </a:p>
          <a:p>
            <a:r>
              <a:rPr lang="en-US" sz="1200" dirty="0"/>
              <a:t>1914:  (Nov.) Ottoman Empire enters WWI</a:t>
            </a:r>
          </a:p>
          <a:p>
            <a:r>
              <a:rPr lang="en-US" sz="1200" dirty="0"/>
              <a:t>1915:  </a:t>
            </a:r>
          </a:p>
          <a:p>
            <a:pPr lvl="1"/>
            <a:r>
              <a:rPr lang="en-US" sz="1200" dirty="0"/>
              <a:t>(Jan.) Armenians accused of subversive acts (poisoning bread, plotting against gov’t)</a:t>
            </a:r>
          </a:p>
          <a:p>
            <a:pPr lvl="1"/>
            <a:r>
              <a:rPr lang="en-US" sz="1200" dirty="0"/>
              <a:t>(March) Mass deportations begin</a:t>
            </a:r>
          </a:p>
          <a:p>
            <a:pPr lvl="1"/>
            <a:r>
              <a:rPr lang="en-US" sz="1200" dirty="0"/>
              <a:t>(April 24-25) </a:t>
            </a:r>
            <a:r>
              <a:rPr lang="en-US" sz="1200" b="1" dirty="0"/>
              <a:t>Red Sunday </a:t>
            </a:r>
            <a:r>
              <a:rPr lang="en-US" sz="1200" dirty="0"/>
              <a:t>– 600 Armenian intellectuals and community leaders arrested in Constantinople.  Later executed en masse.</a:t>
            </a:r>
          </a:p>
          <a:p>
            <a:pPr lvl="1"/>
            <a:r>
              <a:rPr lang="en-US" sz="1200" dirty="0"/>
              <a:t>(Sept.- Dec) </a:t>
            </a:r>
            <a:r>
              <a:rPr lang="en-US" sz="1200" b="1" dirty="0"/>
              <a:t>Temporary Order of Expropriation and Confiscation </a:t>
            </a:r>
            <a:r>
              <a:rPr lang="en-US" sz="1200" dirty="0"/>
              <a:t>of all Armenian property – 100s of 1000s deported from cities across Empire (</a:t>
            </a:r>
            <a:r>
              <a:rPr lang="en-US" sz="1200" i="1" dirty="0"/>
              <a:t>Map #2</a:t>
            </a:r>
            <a:r>
              <a:rPr lang="en-US" sz="1200" dirty="0"/>
              <a:t>)</a:t>
            </a:r>
          </a:p>
          <a:p>
            <a:pPr lvl="1"/>
            <a:r>
              <a:rPr lang="en-US" sz="1200" dirty="0"/>
              <a:t>(Oct.) Berlin announces that news of massacres are an allied fabrication. Future actions must be done away from allied eyes.</a:t>
            </a:r>
          </a:p>
          <a:p>
            <a:r>
              <a:rPr lang="en-US" sz="1200" dirty="0"/>
              <a:t>1916:</a:t>
            </a:r>
          </a:p>
          <a:p>
            <a:pPr lvl="1"/>
            <a:r>
              <a:rPr lang="en-US" sz="1200" dirty="0"/>
              <a:t>(Jan.) Photographing dead Armenians is forbidden by foreign officers. US Ambassador Morgenthau it told it is pointless to speak about the Armenians</a:t>
            </a:r>
          </a:p>
          <a:p>
            <a:pPr lvl="1"/>
            <a:r>
              <a:rPr lang="en-US" sz="1200" dirty="0"/>
              <a:t>(Jan 23- March 10) – 47 Days – of 486K Armenians deported – 364K are reported dead.</a:t>
            </a:r>
          </a:p>
          <a:p>
            <a:pPr lvl="1"/>
            <a:r>
              <a:rPr lang="en-US" sz="1200" dirty="0"/>
              <a:t>(Feb – May) – More Armenians are massacred and Turkey rejects relief efforts offer by the US</a:t>
            </a:r>
          </a:p>
          <a:p>
            <a:pPr lvl="1"/>
            <a:r>
              <a:rPr lang="en-US" sz="1200" dirty="0"/>
              <a:t>(Sept) – All Armenian orphans (only those young enough not to remember parents)  given Turkish names.</a:t>
            </a:r>
          </a:p>
          <a:p>
            <a:pPr lvl="1"/>
            <a:r>
              <a:rPr lang="en-US" sz="1200" dirty="0"/>
              <a:t>(Oct) – German Chancellor receives report that  of the 2 Million Armenians in Turkey, one and half million had been deported. Of these 1,175,000 were dead; 325,000 were still living </a:t>
            </a:r>
          </a:p>
          <a:p>
            <a:r>
              <a:rPr lang="en-US" sz="1200" dirty="0"/>
              <a:t>1917:</a:t>
            </a:r>
          </a:p>
          <a:p>
            <a:pPr lvl="1"/>
            <a:r>
              <a:rPr lang="en-US" sz="1200" dirty="0"/>
              <a:t>(March)– Allied forces push their way into Baghdad &amp; (Dec) Jerusalem</a:t>
            </a:r>
          </a:p>
          <a:p>
            <a:pPr lvl="1"/>
            <a:r>
              <a:rPr lang="en-US" sz="1200" dirty="0"/>
              <a:t>(April) – Turkey breaks off relations with the US.</a:t>
            </a:r>
          </a:p>
          <a:p>
            <a:r>
              <a:rPr lang="en-US" sz="1200" dirty="0"/>
              <a:t>1918</a:t>
            </a:r>
          </a:p>
          <a:p>
            <a:pPr lvl="1"/>
            <a:r>
              <a:rPr lang="en-US" sz="1200" dirty="0"/>
              <a:t>(March)  </a:t>
            </a:r>
            <a:r>
              <a:rPr lang="en-US" sz="1200" dirty="0" err="1"/>
              <a:t>Enver</a:t>
            </a:r>
            <a:r>
              <a:rPr lang="en-US" sz="1200" dirty="0"/>
              <a:t> orders the death of all Armenians over 5 years of age with in 48 hours.  German chancellor attempts to stop him.</a:t>
            </a:r>
          </a:p>
          <a:p>
            <a:pPr lvl="1"/>
            <a:r>
              <a:rPr lang="en-US" sz="1200" dirty="0"/>
              <a:t>(Oct) Three Pashas flee to Germany, where they are given protection. The Armenian underground forms a group called Operation Nemesis to hunt them down.</a:t>
            </a:r>
          </a:p>
          <a:p>
            <a:pPr lvl="1"/>
            <a:r>
              <a:rPr lang="en-US" sz="1200" dirty="0"/>
              <a:t>(Nov.)  Armistice signed between the Allied and Central Powers – The Great War has ended.</a:t>
            </a:r>
          </a:p>
          <a:p>
            <a:pPr lvl="1"/>
            <a:endParaRPr lang="en-US" sz="1200" dirty="0"/>
          </a:p>
          <a:p>
            <a:endParaRPr lang="en-US" sz="1200" dirty="0"/>
          </a:p>
          <a:p>
            <a:endParaRPr lang="en-US" sz="1200" dirty="0"/>
          </a:p>
          <a:p>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274638"/>
            <a:ext cx="4038600" cy="1143000"/>
          </a:xfrm>
        </p:spPr>
        <p:txBody>
          <a:bodyPr>
            <a:normAutofit fontScale="90000"/>
          </a:bodyPr>
          <a:lstStyle/>
          <a:p>
            <a:r>
              <a:rPr lang="en-US" dirty="0"/>
              <a:t>The American Ambassador</a:t>
            </a:r>
          </a:p>
        </p:txBody>
      </p:sp>
      <p:pic>
        <p:nvPicPr>
          <p:cNvPr id="4" name="Content Placeholder 3" descr="armenian_teachers_guide_pdf.jpg"/>
          <p:cNvPicPr>
            <a:picLocks noGrp="1" noChangeAspect="1"/>
          </p:cNvPicPr>
          <p:nvPr>
            <p:ph sz="half" idx="1"/>
          </p:nvPr>
        </p:nvPicPr>
        <p:blipFill>
          <a:blip r:embed="rId2"/>
          <a:srcRect l="-12447" r="-12447"/>
          <a:stretch>
            <a:fillRect/>
          </a:stretch>
        </p:blipFill>
        <p:spPr>
          <a:xfrm>
            <a:off x="-508000" y="447358"/>
            <a:ext cx="5720334" cy="6410642"/>
          </a:xfrm>
        </p:spPr>
      </p:pic>
      <p:pic>
        <p:nvPicPr>
          <p:cNvPr id="7" name="Content Placeholder 6" descr="armenian_teachers_guide_1__pdf__page_6_of_39_.jpg"/>
          <p:cNvPicPr>
            <a:picLocks noGrp="1" noChangeAspect="1"/>
          </p:cNvPicPr>
          <p:nvPr>
            <p:ph sz="half" idx="2"/>
          </p:nvPr>
        </p:nvPicPr>
        <p:blipFill>
          <a:blip r:embed="rId3"/>
          <a:srcRect l="-8614" r="-8614"/>
          <a:stretch>
            <a:fillRect/>
          </a:stretch>
        </p:blipFill>
        <p:spPr>
          <a:xfrm>
            <a:off x="4335452" y="1417638"/>
            <a:ext cx="4808548" cy="54403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83" y="1682750"/>
            <a:ext cx="2537884" cy="1143000"/>
          </a:xfrm>
        </p:spPr>
        <p:txBody>
          <a:bodyPr>
            <a:normAutofit fontScale="90000"/>
          </a:bodyPr>
          <a:lstStyle/>
          <a:p>
            <a:r>
              <a:rPr lang="en-US" b="1" dirty="0"/>
              <a:t>Armenian genocide dispute</a:t>
            </a:r>
            <a:br>
              <a:rPr lang="en-US" b="1" dirty="0"/>
            </a:br>
            <a:endParaRPr lang="en-US" dirty="0"/>
          </a:p>
        </p:txBody>
      </p:sp>
      <p:sp>
        <p:nvSpPr>
          <p:cNvPr id="3" name="Content Placeholder 2"/>
          <p:cNvSpPr>
            <a:spLocks noGrp="1"/>
          </p:cNvSpPr>
          <p:nvPr>
            <p:ph idx="1"/>
          </p:nvPr>
        </p:nvSpPr>
        <p:spPr>
          <a:xfrm>
            <a:off x="277283" y="3957850"/>
            <a:ext cx="8866718" cy="2900150"/>
          </a:xfrm>
        </p:spPr>
        <p:txBody>
          <a:bodyPr>
            <a:normAutofit fontScale="32500" lnSpcReduction="20000"/>
          </a:bodyPr>
          <a:lstStyle/>
          <a:p>
            <a:r>
              <a:rPr lang="en-US" sz="5053" dirty="0"/>
              <a:t>Hundreds of thousands of Armenians died in 1915 at the hands of the Ottoman Turks, whose empire was disintegrating</a:t>
            </a:r>
          </a:p>
          <a:p>
            <a:r>
              <a:rPr lang="en-US" sz="5053" dirty="0"/>
              <a:t>Many of the victims were civilians deported to barren desert regions where they died of starvation and thirst. Thousands also died in massacres</a:t>
            </a:r>
          </a:p>
          <a:p>
            <a:r>
              <a:rPr lang="en-US" sz="5053" dirty="0"/>
              <a:t>Armenia says up to 1.5 million people were killed. Turkey says the number of deaths was much smaller</a:t>
            </a:r>
          </a:p>
          <a:p>
            <a:r>
              <a:rPr lang="en-US" sz="5053" dirty="0"/>
              <a:t>Most non-Turkish scholars of the events regard them as genocide - as do more than 20 states including France, Germany and Russia, and some international bodies such as the European Parliament</a:t>
            </a:r>
          </a:p>
          <a:p>
            <a:r>
              <a:rPr lang="en-US" sz="5053" dirty="0"/>
              <a:t>Turkey rejects the term "genocide", maintaining that many of the dead were killed in clashes during World War One, and that many ethnic Turks also suffered in the conflict</a:t>
            </a:r>
          </a:p>
          <a:p>
            <a:endParaRPr lang="en-US" dirty="0"/>
          </a:p>
        </p:txBody>
      </p:sp>
      <p:pic>
        <p:nvPicPr>
          <p:cNvPr id="4" name="Content Placeholder 3" descr="armgencart.jpg"/>
          <p:cNvPicPr>
            <a:picLocks noChangeAspect="1"/>
          </p:cNvPicPr>
          <p:nvPr/>
        </p:nvPicPr>
        <p:blipFill>
          <a:blip r:embed="rId3"/>
          <a:srcRect l="-13046" r="-13046"/>
          <a:stretch>
            <a:fillRect/>
          </a:stretch>
        </p:blipFill>
        <p:spPr>
          <a:xfrm>
            <a:off x="2542117" y="196585"/>
            <a:ext cx="6601884" cy="36307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0862"/>
          </a:xfrm>
        </p:spPr>
        <p:txBody>
          <a:bodyPr>
            <a:normAutofit fontScale="90000"/>
          </a:bodyPr>
          <a:lstStyle/>
          <a:p>
            <a:r>
              <a:rPr lang="en-US" dirty="0"/>
              <a:t>The Turkish Point of View</a:t>
            </a:r>
          </a:p>
        </p:txBody>
      </p:sp>
      <p:sp>
        <p:nvSpPr>
          <p:cNvPr id="3" name="Content Placeholder 2"/>
          <p:cNvSpPr>
            <a:spLocks noGrp="1"/>
          </p:cNvSpPr>
          <p:nvPr>
            <p:ph idx="1"/>
          </p:nvPr>
        </p:nvSpPr>
        <p:spPr>
          <a:xfrm>
            <a:off x="213782" y="1005417"/>
            <a:ext cx="8612717" cy="5535083"/>
          </a:xfrm>
        </p:spPr>
        <p:txBody>
          <a:bodyPr>
            <a:normAutofit fontScale="55000" lnSpcReduction="20000"/>
          </a:bodyPr>
          <a:lstStyle/>
          <a:p>
            <a:r>
              <a:rPr lang="en-US" dirty="0"/>
              <a:t>The story they tell is missing the terror that was brought, the revolts that were led against their government, the treason and terrorism. Some Armenians took part in violent acts against their fellow Ottoman population. </a:t>
            </a:r>
          </a:p>
          <a:p>
            <a:r>
              <a:rPr lang="en-US" dirty="0"/>
              <a:t>From 1890 to 1915 armed revolts were staged, some joined invading armies and terrorized the population in hopes of getting the Turks to flee their own land. The one sided version told to people masks the truth of many that were lost at that time. In reality, the Turkish losses were four times as worse than the Armenians. They were not the only minorities in the Ottoman Empire, there were Jews, Greeks and Arabs, and the fact that they were singled out to be relocated shows there was a reason behind it and they were not as innocent as they have claimed. </a:t>
            </a:r>
          </a:p>
          <a:p>
            <a:r>
              <a:rPr lang="en-US" dirty="0"/>
              <a:t>Do Turkish deaths and suffering not mean as much? It is insulting to only memorialize and show respect for Armenian deaths but none for all the other lives lost. The times following the tribulations proceeded without much trouble between the Turkish and Armenian people leading up to the 1960s. </a:t>
            </a:r>
          </a:p>
          <a:p>
            <a:r>
              <a:rPr lang="en-US" dirty="0"/>
              <a:t>Bitter memories were exploited and added fuel to the fire. Grievances led to anger and violent anti-Turkey reactions exploded. To gain the attention of the world many sadly resorted to terrorist attacks. </a:t>
            </a:r>
          </a:p>
          <a:p>
            <a:r>
              <a:rPr lang="en-US" dirty="0"/>
              <a:t>Over 30 Turkish diplomats and their families were brutally murdered in attacks since 1973 by Armenians in attempts to seek some sort of vengeance. Of the 2.5 million people lost during WWI, 523,000 of them were by Armenian terrorists. </a:t>
            </a:r>
          </a:p>
          <a:p>
            <a:r>
              <a:rPr lang="en-US" dirty="0"/>
              <a:t>People have been blinded by propaganda and do not see the other victims.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TotalTime>
  <Words>1301</Words>
  <Application>Microsoft Office PowerPoint</Application>
  <PresentationFormat>On-screen Show (4:3)</PresentationFormat>
  <Paragraphs>81</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The Armenian Genocide</vt:lpstr>
      <vt:lpstr>Map of Historic Armenia &amp; the Ottoman Empire</vt:lpstr>
      <vt:lpstr>Massacre Sites &amp; Death Marches</vt:lpstr>
      <vt:lpstr>Causes</vt:lpstr>
      <vt:lpstr>THE YOUNG TURKS</vt:lpstr>
      <vt:lpstr>Timeline of Events</vt:lpstr>
      <vt:lpstr>The American Ambassador</vt:lpstr>
      <vt:lpstr>Armenian genocide dispute </vt:lpstr>
      <vt:lpstr>The Turkish Point of 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Armenian Genocide</dc:title>
  <dc:creator>Tracy Beauchamp</dc:creator>
  <cp:lastModifiedBy>Joy Eldridge</cp:lastModifiedBy>
  <cp:revision>7</cp:revision>
  <dcterms:created xsi:type="dcterms:W3CDTF">2015-11-10T22:49:42Z</dcterms:created>
  <dcterms:modified xsi:type="dcterms:W3CDTF">2020-03-11T23:55:34Z</dcterms:modified>
</cp:coreProperties>
</file>