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9" r:id="rId3"/>
    <p:sldId id="257" r:id="rId4"/>
    <p:sldId id="258" r:id="rId5"/>
    <p:sldId id="261" r:id="rId6"/>
    <p:sldId id="260"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63" d="100"/>
          <a:sy n="63" d="100"/>
        </p:scale>
        <p:origin x="63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1B337FE-7FB7-448F-AA9D-7324D8195118}" type="datetimeFigureOut">
              <a:rPr lang="en-US" smtClean="0"/>
              <a:t>10/25/2018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B249750-CF9B-4FD4-BF41-0826AA84F250}" type="slidenum">
              <a:rPr lang="en-US" smtClean="0"/>
              <a:t>‹#›</a:t>
            </a:fld>
            <a:endParaRPr lang="en-US"/>
          </a:p>
        </p:txBody>
      </p:sp>
    </p:spTree>
    <p:extLst>
      <p:ext uri="{BB962C8B-B14F-4D97-AF65-F5344CB8AC3E}">
        <p14:creationId xmlns:p14="http://schemas.microsoft.com/office/powerpoint/2010/main" val="242513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B337FE-7FB7-448F-AA9D-7324D8195118}"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B249750-CF9B-4FD4-BF41-0826AA84F250}" type="slidenum">
              <a:rPr lang="en-US" smtClean="0"/>
              <a:t>‹#›</a:t>
            </a:fld>
            <a:endParaRPr lang="en-US"/>
          </a:p>
        </p:txBody>
      </p:sp>
    </p:spTree>
    <p:extLst>
      <p:ext uri="{BB962C8B-B14F-4D97-AF65-F5344CB8AC3E}">
        <p14:creationId xmlns:p14="http://schemas.microsoft.com/office/powerpoint/2010/main" val="4067384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1B337FE-7FB7-448F-AA9D-7324D8195118}"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B249750-CF9B-4FD4-BF41-0826AA84F250}" type="slidenum">
              <a:rPr lang="en-US" smtClean="0"/>
              <a:t>‹#›</a:t>
            </a:fld>
            <a:endParaRPr lang="en-US"/>
          </a:p>
        </p:txBody>
      </p:sp>
    </p:spTree>
    <p:extLst>
      <p:ext uri="{BB962C8B-B14F-4D97-AF65-F5344CB8AC3E}">
        <p14:creationId xmlns:p14="http://schemas.microsoft.com/office/powerpoint/2010/main" val="1061331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1B337FE-7FB7-448F-AA9D-7324D8195118}"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B249750-CF9B-4FD4-BF41-0826AA84F250}" type="slidenum">
              <a:rPr lang="en-US" smtClean="0"/>
              <a:t>‹#›</a:t>
            </a:fld>
            <a:endParaRPr lang="en-US"/>
          </a:p>
        </p:txBody>
      </p:sp>
    </p:spTree>
    <p:extLst>
      <p:ext uri="{BB962C8B-B14F-4D97-AF65-F5344CB8AC3E}">
        <p14:creationId xmlns:p14="http://schemas.microsoft.com/office/powerpoint/2010/main" val="2947526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B337FE-7FB7-448F-AA9D-7324D8195118}"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B249750-CF9B-4FD4-BF41-0826AA84F250}" type="slidenum">
              <a:rPr lang="en-US" smtClean="0"/>
              <a:t>‹#›</a:t>
            </a:fld>
            <a:endParaRPr lang="en-US"/>
          </a:p>
        </p:txBody>
      </p:sp>
    </p:spTree>
    <p:extLst>
      <p:ext uri="{BB962C8B-B14F-4D97-AF65-F5344CB8AC3E}">
        <p14:creationId xmlns:p14="http://schemas.microsoft.com/office/powerpoint/2010/main" val="2706279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1B337FE-7FB7-448F-AA9D-7324D8195118}" type="datetimeFigureOut">
              <a:rPr lang="en-US" smtClean="0"/>
              <a:t>10/25/2018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249750-CF9B-4FD4-BF41-0826AA84F250}" type="slidenum">
              <a:rPr lang="en-US" smtClean="0"/>
              <a:t>‹#›</a:t>
            </a:fld>
            <a:endParaRPr lang="en-US"/>
          </a:p>
        </p:txBody>
      </p:sp>
    </p:spTree>
    <p:extLst>
      <p:ext uri="{BB962C8B-B14F-4D97-AF65-F5344CB8AC3E}">
        <p14:creationId xmlns:p14="http://schemas.microsoft.com/office/powerpoint/2010/main" val="3970285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1B337FE-7FB7-448F-AA9D-7324D8195118}" type="datetimeFigureOut">
              <a:rPr lang="en-US" smtClean="0"/>
              <a:t>10/25/2018</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EB249750-CF9B-4FD4-BF41-0826AA84F250}" type="slidenum">
              <a:rPr lang="en-US" smtClean="0"/>
              <a:t>‹#›</a:t>
            </a:fld>
            <a:endParaRPr lang="en-US"/>
          </a:p>
        </p:txBody>
      </p:sp>
    </p:spTree>
    <p:extLst>
      <p:ext uri="{BB962C8B-B14F-4D97-AF65-F5344CB8AC3E}">
        <p14:creationId xmlns:p14="http://schemas.microsoft.com/office/powerpoint/2010/main" val="2412876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1B337FE-7FB7-448F-AA9D-7324D8195118}"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49750-CF9B-4FD4-BF41-0826AA84F250}" type="slidenum">
              <a:rPr lang="en-US" smtClean="0"/>
              <a:t>‹#›</a:t>
            </a:fld>
            <a:endParaRPr lang="en-US"/>
          </a:p>
        </p:txBody>
      </p:sp>
    </p:spTree>
    <p:extLst>
      <p:ext uri="{BB962C8B-B14F-4D97-AF65-F5344CB8AC3E}">
        <p14:creationId xmlns:p14="http://schemas.microsoft.com/office/powerpoint/2010/main" val="12943916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1B337FE-7FB7-448F-AA9D-7324D8195118}"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B249750-CF9B-4FD4-BF41-0826AA84F250}" type="slidenum">
              <a:rPr lang="en-US" smtClean="0"/>
              <a:t>‹#›</a:t>
            </a:fld>
            <a:endParaRPr lang="en-US"/>
          </a:p>
        </p:txBody>
      </p:sp>
    </p:spTree>
    <p:extLst>
      <p:ext uri="{BB962C8B-B14F-4D97-AF65-F5344CB8AC3E}">
        <p14:creationId xmlns:p14="http://schemas.microsoft.com/office/powerpoint/2010/main" val="2533479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B337FE-7FB7-448F-AA9D-7324D8195118}"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49750-CF9B-4FD4-BF41-0826AA84F250}" type="slidenum">
              <a:rPr lang="en-US" smtClean="0"/>
              <a:t>‹#›</a:t>
            </a:fld>
            <a:endParaRPr lang="en-US"/>
          </a:p>
        </p:txBody>
      </p:sp>
    </p:spTree>
    <p:extLst>
      <p:ext uri="{BB962C8B-B14F-4D97-AF65-F5344CB8AC3E}">
        <p14:creationId xmlns:p14="http://schemas.microsoft.com/office/powerpoint/2010/main" val="1363791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B337FE-7FB7-448F-AA9D-7324D8195118}"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B249750-CF9B-4FD4-BF41-0826AA84F250}" type="slidenum">
              <a:rPr lang="en-US" smtClean="0"/>
              <a:t>‹#›</a:t>
            </a:fld>
            <a:endParaRPr lang="en-US"/>
          </a:p>
        </p:txBody>
      </p:sp>
    </p:spTree>
    <p:extLst>
      <p:ext uri="{BB962C8B-B14F-4D97-AF65-F5344CB8AC3E}">
        <p14:creationId xmlns:p14="http://schemas.microsoft.com/office/powerpoint/2010/main" val="2453282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B337FE-7FB7-448F-AA9D-7324D8195118}"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49750-CF9B-4FD4-BF41-0826AA84F250}" type="slidenum">
              <a:rPr lang="en-US" smtClean="0"/>
              <a:t>‹#›</a:t>
            </a:fld>
            <a:endParaRPr lang="en-US"/>
          </a:p>
        </p:txBody>
      </p:sp>
    </p:spTree>
    <p:extLst>
      <p:ext uri="{BB962C8B-B14F-4D97-AF65-F5344CB8AC3E}">
        <p14:creationId xmlns:p14="http://schemas.microsoft.com/office/powerpoint/2010/main" val="4109388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B337FE-7FB7-448F-AA9D-7324D8195118}" type="datetimeFigureOut">
              <a:rPr lang="en-US" smtClean="0"/>
              <a:t>10/25/2018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249750-CF9B-4FD4-BF41-0826AA84F250}" type="slidenum">
              <a:rPr lang="en-US" smtClean="0"/>
              <a:t>‹#›</a:t>
            </a:fld>
            <a:endParaRPr lang="en-US"/>
          </a:p>
        </p:txBody>
      </p:sp>
    </p:spTree>
    <p:extLst>
      <p:ext uri="{BB962C8B-B14F-4D97-AF65-F5344CB8AC3E}">
        <p14:creationId xmlns:p14="http://schemas.microsoft.com/office/powerpoint/2010/main" val="4226460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B337FE-7FB7-448F-AA9D-7324D8195118}" type="datetimeFigureOut">
              <a:rPr lang="en-US" smtClean="0"/>
              <a:t>10/25/2018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249750-CF9B-4FD4-BF41-0826AA84F250}" type="slidenum">
              <a:rPr lang="en-US" smtClean="0"/>
              <a:t>‹#›</a:t>
            </a:fld>
            <a:endParaRPr lang="en-US"/>
          </a:p>
        </p:txBody>
      </p:sp>
    </p:spTree>
    <p:extLst>
      <p:ext uri="{BB962C8B-B14F-4D97-AF65-F5344CB8AC3E}">
        <p14:creationId xmlns:p14="http://schemas.microsoft.com/office/powerpoint/2010/main" val="3648257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B337FE-7FB7-448F-AA9D-7324D8195118}" type="datetimeFigureOut">
              <a:rPr lang="en-US" smtClean="0"/>
              <a:t>10/25/2018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B249750-CF9B-4FD4-BF41-0826AA84F250}" type="slidenum">
              <a:rPr lang="en-US" smtClean="0"/>
              <a:t>‹#›</a:t>
            </a:fld>
            <a:endParaRPr lang="en-US"/>
          </a:p>
        </p:txBody>
      </p:sp>
    </p:spTree>
    <p:extLst>
      <p:ext uri="{BB962C8B-B14F-4D97-AF65-F5344CB8AC3E}">
        <p14:creationId xmlns:p14="http://schemas.microsoft.com/office/powerpoint/2010/main" val="2080475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B337FE-7FB7-448F-AA9D-7324D8195118}"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B249750-CF9B-4FD4-BF41-0826AA84F250}" type="slidenum">
              <a:rPr lang="en-US" smtClean="0"/>
              <a:t>‹#›</a:t>
            </a:fld>
            <a:endParaRPr lang="en-US"/>
          </a:p>
        </p:txBody>
      </p:sp>
    </p:spTree>
    <p:extLst>
      <p:ext uri="{BB962C8B-B14F-4D97-AF65-F5344CB8AC3E}">
        <p14:creationId xmlns:p14="http://schemas.microsoft.com/office/powerpoint/2010/main" val="594161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B337FE-7FB7-448F-AA9D-7324D8195118}"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B249750-CF9B-4FD4-BF41-0826AA84F250}" type="slidenum">
              <a:rPr lang="en-US" smtClean="0"/>
              <a:t>‹#›</a:t>
            </a:fld>
            <a:endParaRPr lang="en-US"/>
          </a:p>
        </p:txBody>
      </p:sp>
    </p:spTree>
    <p:extLst>
      <p:ext uri="{BB962C8B-B14F-4D97-AF65-F5344CB8AC3E}">
        <p14:creationId xmlns:p14="http://schemas.microsoft.com/office/powerpoint/2010/main" val="2177479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1B337FE-7FB7-448F-AA9D-7324D8195118}" type="datetimeFigureOut">
              <a:rPr lang="en-US" smtClean="0"/>
              <a:t>10/25/2018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B249750-CF9B-4FD4-BF41-0826AA84F250}" type="slidenum">
              <a:rPr lang="en-US" smtClean="0"/>
              <a:t>‹#›</a:t>
            </a:fld>
            <a:endParaRPr lang="en-US"/>
          </a:p>
        </p:txBody>
      </p:sp>
    </p:spTree>
    <p:extLst>
      <p:ext uri="{BB962C8B-B14F-4D97-AF65-F5344CB8AC3E}">
        <p14:creationId xmlns:p14="http://schemas.microsoft.com/office/powerpoint/2010/main" val="259834363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Long Essay Question (LEQ)</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97811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Prompt</a:t>
            </a:r>
          </a:p>
        </p:txBody>
      </p:sp>
      <p:sp>
        <p:nvSpPr>
          <p:cNvPr id="3" name="Content Placeholder 2"/>
          <p:cNvSpPr>
            <a:spLocks noGrp="1"/>
          </p:cNvSpPr>
          <p:nvPr>
            <p:ph idx="1"/>
          </p:nvPr>
        </p:nvSpPr>
        <p:spPr/>
        <p:txBody>
          <a:bodyPr>
            <a:normAutofit/>
          </a:bodyPr>
          <a:lstStyle/>
          <a:p>
            <a:r>
              <a:rPr lang="en-US" sz="2800" dirty="0"/>
              <a:t>The amount of homework students have increases between middle and high school.</a:t>
            </a:r>
          </a:p>
          <a:p>
            <a:r>
              <a:rPr lang="en-US" sz="2800" dirty="0"/>
              <a:t>Develop an argument that evaluates how homework patterns change for students between the ages of 13 and 16.</a:t>
            </a:r>
          </a:p>
        </p:txBody>
      </p:sp>
      <p:sp>
        <p:nvSpPr>
          <p:cNvPr id="4" name="Oval 3"/>
          <p:cNvSpPr/>
          <p:nvPr/>
        </p:nvSpPr>
        <p:spPr>
          <a:xfrm>
            <a:off x="9374136" y="2099647"/>
            <a:ext cx="1987420" cy="10077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0000"/>
                </a:solidFill>
              </a:rPr>
              <a:t>Key Concept</a:t>
            </a:r>
            <a:endParaRPr lang="en-US" sz="2000" dirty="0">
              <a:solidFill>
                <a:srgbClr val="FF0000"/>
              </a:solidFill>
            </a:endParaRPr>
          </a:p>
        </p:txBody>
      </p:sp>
      <p:cxnSp>
        <p:nvCxnSpPr>
          <p:cNvPr id="6" name="Straight Arrow Connector 5"/>
          <p:cNvCxnSpPr>
            <a:cxnSpLocks/>
          </p:cNvCxnSpPr>
          <p:nvPr/>
        </p:nvCxnSpPr>
        <p:spPr>
          <a:xfrm flipH="1">
            <a:off x="8795637" y="2603500"/>
            <a:ext cx="578499" cy="2612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1604865" y="4040155"/>
            <a:ext cx="6391470" cy="37323"/>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p:nvCxnSpPr>
        <p:spPr>
          <a:xfrm>
            <a:off x="5107975" y="4431829"/>
            <a:ext cx="1238234" cy="0"/>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1536408" y="5000346"/>
            <a:ext cx="2812568" cy="1103688"/>
          </a:xfrm>
          <a:prstGeom prst="roundRect">
            <a:avLst/>
          </a:prstGeom>
          <a:noFill/>
          <a:ln w="349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Which HRS is this steering you towards?</a:t>
            </a:r>
          </a:p>
        </p:txBody>
      </p:sp>
      <p:cxnSp>
        <p:nvCxnSpPr>
          <p:cNvPr id="19" name="Straight Arrow Connector 18"/>
          <p:cNvCxnSpPr>
            <a:cxnSpLocks/>
          </p:cNvCxnSpPr>
          <p:nvPr/>
        </p:nvCxnSpPr>
        <p:spPr>
          <a:xfrm flipV="1">
            <a:off x="4348976" y="4454468"/>
            <a:ext cx="1186684" cy="533737"/>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7673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A2F601-06AA-49DD-B122-4DE4A785FCBE}"/>
              </a:ext>
            </a:extLst>
          </p:cNvPr>
          <p:cNvSpPr>
            <a:spLocks noGrp="1"/>
          </p:cNvSpPr>
          <p:nvPr>
            <p:ph type="title"/>
          </p:nvPr>
        </p:nvSpPr>
        <p:spPr/>
        <p:txBody>
          <a:bodyPr/>
          <a:lstStyle/>
          <a:p>
            <a:r>
              <a:rPr lang="en-US" dirty="0"/>
              <a:t>CCOT Thesis</a:t>
            </a:r>
          </a:p>
        </p:txBody>
      </p:sp>
      <p:sp>
        <p:nvSpPr>
          <p:cNvPr id="5" name="Content Placeholder 4">
            <a:extLst>
              <a:ext uri="{FF2B5EF4-FFF2-40B4-BE49-F238E27FC236}">
                <a16:creationId xmlns:a16="http://schemas.microsoft.com/office/drawing/2014/main" xmlns="" id="{D8E8B5A8-2A38-44F8-8231-1327B920BA8B}"/>
              </a:ext>
            </a:extLst>
          </p:cNvPr>
          <p:cNvSpPr>
            <a:spLocks noGrp="1"/>
          </p:cNvSpPr>
          <p:nvPr>
            <p:ph idx="1"/>
          </p:nvPr>
        </p:nvSpPr>
        <p:spPr>
          <a:xfrm>
            <a:off x="238539" y="2305878"/>
            <a:ext cx="10376451" cy="4068418"/>
          </a:xfrm>
        </p:spPr>
        <p:txBody>
          <a:bodyPr>
            <a:normAutofit/>
          </a:bodyPr>
          <a:lstStyle/>
          <a:p>
            <a:r>
              <a:rPr lang="en-US" sz="3200" dirty="0"/>
              <a:t>Homework patterns change for students between the ages of 13 and 16 in that it increases in the time that it takes to complete it but it also becomes more meaningful.  However, even in high school some homework remains just busy work.</a:t>
            </a:r>
          </a:p>
        </p:txBody>
      </p:sp>
      <p:sp>
        <p:nvSpPr>
          <p:cNvPr id="8" name="Flowchart: Connector 7">
            <a:extLst>
              <a:ext uri="{FF2B5EF4-FFF2-40B4-BE49-F238E27FC236}">
                <a16:creationId xmlns:a16="http://schemas.microsoft.com/office/drawing/2014/main" xmlns="" id="{AFA48AD1-E697-4447-BA5F-35DE3BD12B13}"/>
              </a:ext>
            </a:extLst>
          </p:cNvPr>
          <p:cNvSpPr/>
          <p:nvPr/>
        </p:nvSpPr>
        <p:spPr>
          <a:xfrm>
            <a:off x="4753896" y="1060701"/>
            <a:ext cx="2046514" cy="1048103"/>
          </a:xfrm>
          <a:prstGeom prst="flowChartConnector">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Indicates CHANGE</a:t>
            </a:r>
            <a:endParaRPr lang="en-US" sz="2400" b="1" dirty="0">
              <a:solidFill>
                <a:schemeClr val="tx1"/>
              </a:solidFill>
            </a:endParaRPr>
          </a:p>
        </p:txBody>
      </p:sp>
      <p:sp>
        <p:nvSpPr>
          <p:cNvPr id="9" name="Oval 8">
            <a:extLst>
              <a:ext uri="{FF2B5EF4-FFF2-40B4-BE49-F238E27FC236}">
                <a16:creationId xmlns:a16="http://schemas.microsoft.com/office/drawing/2014/main" xmlns="" id="{42E5C6FB-FB92-4984-A381-F39B4F03CEE2}"/>
              </a:ext>
            </a:extLst>
          </p:cNvPr>
          <p:cNvSpPr/>
          <p:nvPr/>
        </p:nvSpPr>
        <p:spPr>
          <a:xfrm>
            <a:off x="6686323" y="2771675"/>
            <a:ext cx="2075540" cy="640522"/>
          </a:xfrm>
          <a:prstGeom prst="ellipse">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xmlns="" id="{A8A82C28-1F97-4986-97E4-267A87AB5031}"/>
              </a:ext>
            </a:extLst>
          </p:cNvPr>
          <p:cNvSpPr/>
          <p:nvPr/>
        </p:nvSpPr>
        <p:spPr>
          <a:xfrm>
            <a:off x="6366107" y="4330280"/>
            <a:ext cx="1604186" cy="580500"/>
          </a:xfrm>
          <a:prstGeom prst="ellipse">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xmlns="" id="{D47573EC-EFC7-4126-A9B5-0328D34F58EE}"/>
              </a:ext>
            </a:extLst>
          </p:cNvPr>
          <p:cNvCxnSpPr>
            <a:cxnSpLocks/>
          </p:cNvCxnSpPr>
          <p:nvPr/>
        </p:nvCxnSpPr>
        <p:spPr>
          <a:xfrm>
            <a:off x="6800410" y="3253761"/>
            <a:ext cx="1847365" cy="21558"/>
          </a:xfrm>
          <a:prstGeom prst="line">
            <a:avLst/>
          </a:prstGeom>
          <a:ln w="412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E56841FF-EA66-4226-B3A9-6A07CAC2E8C2}"/>
              </a:ext>
            </a:extLst>
          </p:cNvPr>
          <p:cNvCxnSpPr>
            <a:cxnSpLocks/>
          </p:cNvCxnSpPr>
          <p:nvPr/>
        </p:nvCxnSpPr>
        <p:spPr>
          <a:xfrm flipV="1">
            <a:off x="687279" y="3782003"/>
            <a:ext cx="6113131" cy="18848"/>
          </a:xfrm>
          <a:prstGeom prst="line">
            <a:avLst/>
          </a:prstGeom>
          <a:ln w="41275">
            <a:solidFill>
              <a:srgbClr val="00B050"/>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xmlns="" id="{85D9C97E-2F2D-4F89-9FD2-D8D60D645B26}"/>
              </a:ext>
            </a:extLst>
          </p:cNvPr>
          <p:cNvSpPr/>
          <p:nvPr/>
        </p:nvSpPr>
        <p:spPr>
          <a:xfrm>
            <a:off x="196924" y="3277631"/>
            <a:ext cx="586050" cy="523220"/>
          </a:xfrm>
          <a:prstGeom prst="rect">
            <a:avLst/>
          </a:prstGeom>
          <a:noFill/>
        </p:spPr>
        <p:txBody>
          <a:bodyPr wrap="square" lIns="91440" tIns="45720" rIns="91440" bIns="45720">
            <a:spAutoFit/>
          </a:bodyPr>
          <a:lstStyle/>
          <a:p>
            <a:pPr algn="ctr"/>
            <a:r>
              <a:rPr lang="en-US" sz="2800" b="1" cap="none" spc="0" dirty="0">
                <a:ln w="10160">
                  <a:solidFill>
                    <a:schemeClr val="accent5"/>
                  </a:solidFill>
                  <a:prstDash val="solid"/>
                </a:ln>
                <a:solidFill>
                  <a:srgbClr val="00B050"/>
                </a:solidFill>
                <a:effectLst>
                  <a:outerShdw blurRad="38100" dist="22860" dir="5400000" algn="tl" rotWithShape="0">
                    <a:srgbClr val="000000">
                      <a:alpha val="30000"/>
                    </a:srgbClr>
                  </a:outerShdw>
                </a:effectLst>
              </a:rPr>
              <a:t>1</a:t>
            </a:r>
          </a:p>
        </p:txBody>
      </p:sp>
      <p:sp>
        <p:nvSpPr>
          <p:cNvPr id="25" name="Rectangle 24">
            <a:extLst>
              <a:ext uri="{FF2B5EF4-FFF2-40B4-BE49-F238E27FC236}">
                <a16:creationId xmlns:a16="http://schemas.microsoft.com/office/drawing/2014/main" xmlns="" id="{F02AC715-2913-4ED4-BA3E-CA13530C77CE}"/>
              </a:ext>
            </a:extLst>
          </p:cNvPr>
          <p:cNvSpPr/>
          <p:nvPr/>
        </p:nvSpPr>
        <p:spPr>
          <a:xfrm>
            <a:off x="256105" y="3768731"/>
            <a:ext cx="586050" cy="523220"/>
          </a:xfrm>
          <a:prstGeom prst="rect">
            <a:avLst/>
          </a:prstGeom>
          <a:noFill/>
        </p:spPr>
        <p:txBody>
          <a:bodyPr wrap="square" lIns="91440" tIns="45720" rIns="91440" bIns="45720">
            <a:spAutoFit/>
          </a:bodyPr>
          <a:lstStyle/>
          <a:p>
            <a:pPr algn="ctr"/>
            <a:r>
              <a:rPr lang="en-US" sz="2800" b="1" cap="none" spc="0" dirty="0">
                <a:ln w="10160">
                  <a:solidFill>
                    <a:schemeClr val="accent5"/>
                  </a:solidFill>
                  <a:prstDash val="solid"/>
                </a:ln>
                <a:solidFill>
                  <a:srgbClr val="00B050"/>
                </a:solidFill>
                <a:effectLst>
                  <a:outerShdw blurRad="38100" dist="22860" dir="5400000" algn="tl" rotWithShape="0">
                    <a:srgbClr val="000000">
                      <a:alpha val="30000"/>
                    </a:srgbClr>
                  </a:outerShdw>
                </a:effectLst>
              </a:rPr>
              <a:t>2</a:t>
            </a:r>
          </a:p>
        </p:txBody>
      </p:sp>
      <p:cxnSp>
        <p:nvCxnSpPr>
          <p:cNvPr id="31" name="Straight Connector 30">
            <a:extLst>
              <a:ext uri="{FF2B5EF4-FFF2-40B4-BE49-F238E27FC236}">
                <a16:creationId xmlns:a16="http://schemas.microsoft.com/office/drawing/2014/main" xmlns="" id="{01AE76B0-7C4F-4703-A84C-36546B84DEB1}"/>
              </a:ext>
            </a:extLst>
          </p:cNvPr>
          <p:cNvCxnSpPr>
            <a:cxnSpLocks/>
          </p:cNvCxnSpPr>
          <p:nvPr/>
        </p:nvCxnSpPr>
        <p:spPr>
          <a:xfrm>
            <a:off x="687279" y="4864063"/>
            <a:ext cx="9019670" cy="0"/>
          </a:xfrm>
          <a:prstGeom prst="line">
            <a:avLst/>
          </a:prstGeom>
          <a:ln w="41275">
            <a:solidFill>
              <a:srgbClr val="0070C0"/>
            </a:solidFil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xmlns="" id="{6A026B0A-C7C1-410E-BAAF-25FC44575415}"/>
              </a:ext>
            </a:extLst>
          </p:cNvPr>
          <p:cNvSpPr/>
          <p:nvPr/>
        </p:nvSpPr>
        <p:spPr>
          <a:xfrm>
            <a:off x="1395043" y="5436731"/>
            <a:ext cx="3538149" cy="64633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rgbClr val="00B050"/>
                </a:solidFill>
                <a:effectLst/>
              </a:rPr>
              <a:t>TWO CHANGES</a:t>
            </a:r>
          </a:p>
        </p:txBody>
      </p:sp>
      <p:sp>
        <p:nvSpPr>
          <p:cNvPr id="34" name="Rectangle 33">
            <a:extLst>
              <a:ext uri="{FF2B5EF4-FFF2-40B4-BE49-F238E27FC236}">
                <a16:creationId xmlns:a16="http://schemas.microsoft.com/office/drawing/2014/main" xmlns="" id="{258FE51A-37F4-49EE-9FD2-AF650B4242EF}"/>
              </a:ext>
            </a:extLst>
          </p:cNvPr>
          <p:cNvSpPr/>
          <p:nvPr/>
        </p:nvSpPr>
        <p:spPr>
          <a:xfrm>
            <a:off x="5956634" y="5359696"/>
            <a:ext cx="3945311" cy="64633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rgbClr val="0070C0"/>
                </a:solidFill>
                <a:effectLst/>
              </a:rPr>
              <a:t>ONE CONTINUITY</a:t>
            </a:r>
          </a:p>
        </p:txBody>
      </p:sp>
      <p:sp>
        <p:nvSpPr>
          <p:cNvPr id="36" name="Rectangle 35">
            <a:extLst>
              <a:ext uri="{FF2B5EF4-FFF2-40B4-BE49-F238E27FC236}">
                <a16:creationId xmlns:a16="http://schemas.microsoft.com/office/drawing/2014/main" xmlns="" id="{771BD332-0242-4950-B4ED-45EA261E0836}"/>
              </a:ext>
            </a:extLst>
          </p:cNvPr>
          <p:cNvSpPr/>
          <p:nvPr/>
        </p:nvSpPr>
        <p:spPr>
          <a:xfrm>
            <a:off x="223919" y="4672556"/>
            <a:ext cx="586050" cy="523220"/>
          </a:xfrm>
          <a:prstGeom prst="rect">
            <a:avLst/>
          </a:prstGeom>
          <a:noFill/>
        </p:spPr>
        <p:txBody>
          <a:bodyPr wrap="square" lIns="91440" tIns="45720" rIns="91440" bIns="45720">
            <a:spAutoFit/>
          </a:bodyPr>
          <a:lstStyle/>
          <a:p>
            <a:pPr algn="ctr"/>
            <a:r>
              <a:rPr lang="en-US" sz="2800" b="1" cap="none" spc="0" dirty="0">
                <a:ln w="10160">
                  <a:solidFill>
                    <a:schemeClr val="accent5"/>
                  </a:solidFill>
                  <a:prstDash val="solid"/>
                </a:ln>
                <a:solidFill>
                  <a:srgbClr val="0070C0"/>
                </a:solidFill>
                <a:effectLst>
                  <a:outerShdw blurRad="38100" dist="22860" dir="5400000" algn="tl" rotWithShape="0">
                    <a:srgbClr val="000000">
                      <a:alpha val="30000"/>
                    </a:srgbClr>
                  </a:outerShdw>
                </a:effectLst>
              </a:rPr>
              <a:t>1</a:t>
            </a:r>
          </a:p>
        </p:txBody>
      </p:sp>
      <p:cxnSp>
        <p:nvCxnSpPr>
          <p:cNvPr id="6" name="Straight Arrow Connector 5">
            <a:extLst>
              <a:ext uri="{FF2B5EF4-FFF2-40B4-BE49-F238E27FC236}">
                <a16:creationId xmlns:a16="http://schemas.microsoft.com/office/drawing/2014/main" xmlns="" id="{124D9AAC-4A25-4C21-99B3-09B6962E0C25}"/>
              </a:ext>
            </a:extLst>
          </p:cNvPr>
          <p:cNvCxnSpPr>
            <a:cxnSpLocks/>
            <a:endCxn id="8" idx="5"/>
          </p:cNvCxnSpPr>
          <p:nvPr/>
        </p:nvCxnSpPr>
        <p:spPr>
          <a:xfrm flipH="1" flipV="1">
            <a:off x="6500705" y="1955313"/>
            <a:ext cx="493828" cy="842660"/>
          </a:xfrm>
          <a:prstGeom prst="straightConnector1">
            <a:avLst/>
          </a:prstGeom>
          <a:ln w="31750">
            <a:tailEnd type="triangle"/>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xmlns="" id="{98BE42D6-74D0-4822-9DAD-FC692C1535D8}"/>
              </a:ext>
            </a:extLst>
          </p:cNvPr>
          <p:cNvCxnSpPr>
            <a:cxnSpLocks/>
          </p:cNvCxnSpPr>
          <p:nvPr/>
        </p:nvCxnSpPr>
        <p:spPr>
          <a:xfrm flipV="1">
            <a:off x="707024" y="4248061"/>
            <a:ext cx="5286477" cy="24505"/>
          </a:xfrm>
          <a:prstGeom prst="line">
            <a:avLst/>
          </a:prstGeom>
          <a:ln w="41275">
            <a:solidFill>
              <a:srgbClr val="00B050"/>
            </a:solidFill>
          </a:ln>
        </p:spPr>
        <p:style>
          <a:lnRef idx="1">
            <a:schemeClr val="accent1"/>
          </a:lnRef>
          <a:fillRef idx="0">
            <a:schemeClr val="accent1"/>
          </a:fillRef>
          <a:effectRef idx="0">
            <a:schemeClr val="accent1"/>
          </a:effectRef>
          <a:fontRef idx="minor">
            <a:schemeClr val="tx1"/>
          </a:fontRef>
        </p:style>
      </p:cxnSp>
      <p:sp>
        <p:nvSpPr>
          <p:cNvPr id="29" name="Flowchart: Connector 28">
            <a:extLst>
              <a:ext uri="{FF2B5EF4-FFF2-40B4-BE49-F238E27FC236}">
                <a16:creationId xmlns:a16="http://schemas.microsoft.com/office/drawing/2014/main" xmlns="" id="{DFBD4965-786E-481D-B680-51858B7A67F3}"/>
              </a:ext>
            </a:extLst>
          </p:cNvPr>
          <p:cNvSpPr/>
          <p:nvPr/>
        </p:nvSpPr>
        <p:spPr>
          <a:xfrm>
            <a:off x="9641849" y="4664022"/>
            <a:ext cx="2383719" cy="1048103"/>
          </a:xfrm>
          <a:prstGeom prst="flowChartConnector">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Indicates CONTINUITY</a:t>
            </a:r>
            <a:endParaRPr lang="en-US" sz="2400" b="1" dirty="0">
              <a:solidFill>
                <a:schemeClr val="tx1"/>
              </a:solidFill>
            </a:endParaRPr>
          </a:p>
        </p:txBody>
      </p:sp>
      <p:cxnSp>
        <p:nvCxnSpPr>
          <p:cNvPr id="32" name="Straight Arrow Connector 31">
            <a:extLst>
              <a:ext uri="{FF2B5EF4-FFF2-40B4-BE49-F238E27FC236}">
                <a16:creationId xmlns:a16="http://schemas.microsoft.com/office/drawing/2014/main" xmlns="" id="{079EEBA1-59FF-4FD9-9264-0030AF986026}"/>
              </a:ext>
            </a:extLst>
          </p:cNvPr>
          <p:cNvCxnSpPr>
            <a:cxnSpLocks/>
          </p:cNvCxnSpPr>
          <p:nvPr/>
        </p:nvCxnSpPr>
        <p:spPr>
          <a:xfrm>
            <a:off x="7437210" y="4890709"/>
            <a:ext cx="2269739" cy="217145"/>
          </a:xfrm>
          <a:prstGeom prst="straightConnector1">
            <a:avLst/>
          </a:prstGeom>
          <a:ln w="31750">
            <a:tailEnd type="triangle"/>
          </a:ln>
        </p:spPr>
        <p:style>
          <a:lnRef idx="1">
            <a:schemeClr val="dk1"/>
          </a:lnRef>
          <a:fillRef idx="0">
            <a:schemeClr val="dk1"/>
          </a:fillRef>
          <a:effectRef idx="0">
            <a:schemeClr val="dk1"/>
          </a:effectRef>
          <a:fontRef idx="minor">
            <a:schemeClr val="tx1"/>
          </a:fontRef>
        </p:style>
      </p:cxnSp>
      <p:sp>
        <p:nvSpPr>
          <p:cNvPr id="21" name="Oval 20">
            <a:extLst>
              <a:ext uri="{FF2B5EF4-FFF2-40B4-BE49-F238E27FC236}">
                <a16:creationId xmlns:a16="http://schemas.microsoft.com/office/drawing/2014/main" xmlns="" id="{0826F7B1-37D8-4B74-9D85-A902A37BCC69}"/>
              </a:ext>
            </a:extLst>
          </p:cNvPr>
          <p:cNvSpPr/>
          <p:nvPr/>
        </p:nvSpPr>
        <p:spPr>
          <a:xfrm>
            <a:off x="604037" y="3710080"/>
            <a:ext cx="2090160" cy="640522"/>
          </a:xfrm>
          <a:prstGeom prst="ellipse">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xmlns="" id="{72D19E4C-CD26-49DC-AC6D-E2EC723D32E5}"/>
              </a:ext>
            </a:extLst>
          </p:cNvPr>
          <p:cNvCxnSpPr>
            <a:cxnSpLocks/>
          </p:cNvCxnSpPr>
          <p:nvPr/>
        </p:nvCxnSpPr>
        <p:spPr>
          <a:xfrm flipV="1">
            <a:off x="2473761" y="1955313"/>
            <a:ext cx="2496483" cy="1826690"/>
          </a:xfrm>
          <a:prstGeom prst="straightConnector1">
            <a:avLst/>
          </a:prstGeom>
          <a:ln w="31750">
            <a:tailEnd type="triangle"/>
          </a:ln>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xmlns="" id="{663FB6E3-88CE-489E-AA0B-36ABE06105F3}"/>
              </a:ext>
            </a:extLst>
          </p:cNvPr>
          <p:cNvCxnSpPr>
            <a:cxnSpLocks/>
          </p:cNvCxnSpPr>
          <p:nvPr/>
        </p:nvCxnSpPr>
        <p:spPr>
          <a:xfrm>
            <a:off x="687279" y="5359696"/>
            <a:ext cx="961838" cy="0"/>
          </a:xfrm>
          <a:prstGeom prst="line">
            <a:avLst/>
          </a:prstGeom>
          <a:ln w="41275">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36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3" grpId="0" animBg="1"/>
      <p:bldP spid="24" grpId="0"/>
      <p:bldP spid="25" grpId="0"/>
      <p:bldP spid="33" grpId="0"/>
      <p:bldP spid="34" grpId="0"/>
      <p:bldP spid="36" grpId="0"/>
      <p:bldP spid="29" grpId="0" animBg="1"/>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Reasoning Skills</a:t>
            </a:r>
          </a:p>
        </p:txBody>
      </p:sp>
      <p:sp>
        <p:nvSpPr>
          <p:cNvPr id="3" name="Content Placeholder 2"/>
          <p:cNvSpPr>
            <a:spLocks noGrp="1"/>
          </p:cNvSpPr>
          <p:nvPr>
            <p:ph idx="1"/>
          </p:nvPr>
        </p:nvSpPr>
        <p:spPr/>
        <p:txBody>
          <a:bodyPr>
            <a:normAutofit/>
          </a:bodyPr>
          <a:lstStyle/>
          <a:p>
            <a:r>
              <a:rPr lang="en-US" sz="2800" dirty="0"/>
              <a:t>Comparison</a:t>
            </a:r>
          </a:p>
          <a:p>
            <a:pPr lvl="1"/>
            <a:r>
              <a:rPr lang="en-US" sz="2600" dirty="0"/>
              <a:t>Similarities and/or differences</a:t>
            </a:r>
          </a:p>
          <a:p>
            <a:r>
              <a:rPr lang="en-US" sz="2800" dirty="0"/>
              <a:t>CCOT</a:t>
            </a:r>
          </a:p>
          <a:p>
            <a:pPr lvl="1"/>
            <a:r>
              <a:rPr lang="en-US" sz="2600" dirty="0"/>
              <a:t>Changes and/or Continuities Over Time</a:t>
            </a:r>
          </a:p>
          <a:p>
            <a:r>
              <a:rPr lang="en-US" sz="2800" dirty="0"/>
              <a:t>Causation</a:t>
            </a:r>
          </a:p>
          <a:p>
            <a:pPr lvl="1"/>
            <a:r>
              <a:rPr lang="en-US" sz="2600" dirty="0"/>
              <a:t>Causes and/or Effects</a:t>
            </a:r>
          </a:p>
        </p:txBody>
      </p:sp>
    </p:spTree>
    <p:extLst>
      <p:ext uri="{BB962C8B-B14F-4D97-AF65-F5344CB8AC3E}">
        <p14:creationId xmlns:p14="http://schemas.microsoft.com/office/powerpoint/2010/main" val="684916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Exam</a:t>
            </a:r>
          </a:p>
        </p:txBody>
      </p:sp>
      <p:sp>
        <p:nvSpPr>
          <p:cNvPr id="3" name="Content Placeholder 2"/>
          <p:cNvSpPr>
            <a:spLocks noGrp="1"/>
          </p:cNvSpPr>
          <p:nvPr>
            <p:ph idx="1"/>
          </p:nvPr>
        </p:nvSpPr>
        <p:spPr/>
        <p:txBody>
          <a:bodyPr>
            <a:normAutofit/>
          </a:bodyPr>
          <a:lstStyle/>
          <a:p>
            <a:r>
              <a:rPr lang="en-US" sz="4000" dirty="0"/>
              <a:t>Last thing you will write!</a:t>
            </a:r>
          </a:p>
          <a:p>
            <a:r>
              <a:rPr lang="en-US" sz="4000" dirty="0"/>
              <a:t>40 minutes to write it</a:t>
            </a:r>
          </a:p>
        </p:txBody>
      </p:sp>
    </p:spTree>
    <p:extLst>
      <p:ext uri="{BB962C8B-B14F-4D97-AF65-F5344CB8AC3E}">
        <p14:creationId xmlns:p14="http://schemas.microsoft.com/office/powerpoint/2010/main" val="1356097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Prompt</a:t>
            </a:r>
          </a:p>
        </p:txBody>
      </p:sp>
      <p:sp>
        <p:nvSpPr>
          <p:cNvPr id="3" name="Content Placeholder 2"/>
          <p:cNvSpPr>
            <a:spLocks noGrp="1"/>
          </p:cNvSpPr>
          <p:nvPr>
            <p:ph idx="1"/>
          </p:nvPr>
        </p:nvSpPr>
        <p:spPr/>
        <p:txBody>
          <a:bodyPr>
            <a:normAutofit/>
          </a:bodyPr>
          <a:lstStyle/>
          <a:p>
            <a:r>
              <a:rPr lang="en-US" sz="3200" dirty="0"/>
              <a:t>Written in two parts:</a:t>
            </a:r>
          </a:p>
          <a:p>
            <a:pPr lvl="1"/>
            <a:r>
              <a:rPr lang="en-US" sz="3000" dirty="0"/>
              <a:t>Key Concept</a:t>
            </a:r>
          </a:p>
          <a:p>
            <a:pPr lvl="1"/>
            <a:r>
              <a:rPr lang="en-US" sz="3000" dirty="0"/>
              <a:t>Writing prompt</a:t>
            </a:r>
          </a:p>
          <a:p>
            <a:pPr lvl="2"/>
            <a:r>
              <a:rPr lang="en-US" sz="2800" dirty="0"/>
              <a:t>May guide you towards one of the HRSs to use to answer the question, but you may choose any of the three.</a:t>
            </a:r>
          </a:p>
        </p:txBody>
      </p:sp>
    </p:spTree>
    <p:extLst>
      <p:ext uri="{BB962C8B-B14F-4D97-AF65-F5344CB8AC3E}">
        <p14:creationId xmlns:p14="http://schemas.microsoft.com/office/powerpoint/2010/main" val="128664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73A9F9-CED4-4AB9-9B9C-86BAB5AB7954}"/>
              </a:ext>
            </a:extLst>
          </p:cNvPr>
          <p:cNvSpPr>
            <a:spLocks noGrp="1"/>
          </p:cNvSpPr>
          <p:nvPr>
            <p:ph type="title"/>
          </p:nvPr>
        </p:nvSpPr>
        <p:spPr/>
        <p:txBody>
          <a:bodyPr/>
          <a:lstStyle/>
          <a:p>
            <a:r>
              <a:rPr lang="en-US" dirty="0"/>
              <a:t>Thesis</a:t>
            </a:r>
          </a:p>
        </p:txBody>
      </p:sp>
      <p:sp>
        <p:nvSpPr>
          <p:cNvPr id="3" name="Content Placeholder 2">
            <a:extLst>
              <a:ext uri="{FF2B5EF4-FFF2-40B4-BE49-F238E27FC236}">
                <a16:creationId xmlns:a16="http://schemas.microsoft.com/office/drawing/2014/main" xmlns="" id="{0C59C3D6-4002-4740-87E7-AACB6B9F126B}"/>
              </a:ext>
            </a:extLst>
          </p:cNvPr>
          <p:cNvSpPr>
            <a:spLocks noGrp="1"/>
          </p:cNvSpPr>
          <p:nvPr>
            <p:ph idx="1"/>
          </p:nvPr>
        </p:nvSpPr>
        <p:spPr>
          <a:xfrm>
            <a:off x="490330" y="2603499"/>
            <a:ext cx="10734261" cy="4009335"/>
          </a:xfrm>
        </p:spPr>
        <p:txBody>
          <a:bodyPr>
            <a:normAutofit fontScale="92500" lnSpcReduction="10000"/>
          </a:bodyPr>
          <a:lstStyle/>
          <a:p>
            <a:r>
              <a:rPr lang="en-US" sz="2800" dirty="0"/>
              <a:t>May be one or multiple sentences, but the simpler usually the better.</a:t>
            </a:r>
          </a:p>
          <a:p>
            <a:r>
              <a:rPr lang="en-US" sz="2800" dirty="0"/>
              <a:t>Fully addresses the prompt.</a:t>
            </a:r>
          </a:p>
          <a:p>
            <a:r>
              <a:rPr lang="en-US" sz="2800" dirty="0"/>
              <a:t>Establishes the HRS you will use to answer the prompt.</a:t>
            </a:r>
          </a:p>
          <a:p>
            <a:pPr lvl="1"/>
            <a:r>
              <a:rPr lang="en-US" sz="2600" dirty="0"/>
              <a:t>It’s always best to address both sides of the skill eluded to in the prompt.</a:t>
            </a:r>
          </a:p>
          <a:p>
            <a:pPr lvl="2"/>
            <a:r>
              <a:rPr lang="en-US" sz="2400" dirty="0"/>
              <a:t>Similarities AND Differences</a:t>
            </a:r>
          </a:p>
          <a:p>
            <a:pPr lvl="2"/>
            <a:r>
              <a:rPr lang="en-US" sz="2400" dirty="0"/>
              <a:t>Changes AND Continuities</a:t>
            </a:r>
          </a:p>
          <a:p>
            <a:pPr lvl="2"/>
            <a:r>
              <a:rPr lang="en-US" sz="2400" dirty="0"/>
              <a:t>Causes AND Effects</a:t>
            </a:r>
          </a:p>
          <a:p>
            <a:endParaRPr lang="en-US" sz="2800" dirty="0"/>
          </a:p>
          <a:p>
            <a:endParaRPr lang="en-US" sz="2800" dirty="0"/>
          </a:p>
        </p:txBody>
      </p:sp>
    </p:spTree>
    <p:extLst>
      <p:ext uri="{BB962C8B-B14F-4D97-AF65-F5344CB8AC3E}">
        <p14:creationId xmlns:p14="http://schemas.microsoft.com/office/powerpoint/2010/main" val="379281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Prompt</a:t>
            </a:r>
          </a:p>
        </p:txBody>
      </p:sp>
      <p:sp>
        <p:nvSpPr>
          <p:cNvPr id="3" name="Content Placeholder 2"/>
          <p:cNvSpPr>
            <a:spLocks noGrp="1"/>
          </p:cNvSpPr>
          <p:nvPr>
            <p:ph idx="1"/>
          </p:nvPr>
        </p:nvSpPr>
        <p:spPr/>
        <p:txBody>
          <a:bodyPr>
            <a:normAutofit/>
          </a:bodyPr>
          <a:lstStyle/>
          <a:p>
            <a:r>
              <a:rPr lang="en-US" sz="2800" dirty="0"/>
              <a:t>In some places, cookies are the primary after-school snack for children.</a:t>
            </a:r>
          </a:p>
          <a:p>
            <a:r>
              <a:rPr lang="en-US" sz="2800" dirty="0"/>
              <a:t>Develop an argument that evaluates how one or more cookies satisfy children.</a:t>
            </a:r>
          </a:p>
        </p:txBody>
      </p:sp>
      <p:sp>
        <p:nvSpPr>
          <p:cNvPr id="4" name="Oval 3"/>
          <p:cNvSpPr/>
          <p:nvPr/>
        </p:nvSpPr>
        <p:spPr>
          <a:xfrm>
            <a:off x="10049070" y="2015413"/>
            <a:ext cx="2021010" cy="11545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0000"/>
                </a:solidFill>
              </a:rPr>
              <a:t>Key Concept</a:t>
            </a:r>
            <a:endParaRPr lang="en-US" sz="2000" dirty="0">
              <a:solidFill>
                <a:srgbClr val="FF0000"/>
              </a:solidFill>
            </a:endParaRPr>
          </a:p>
        </p:txBody>
      </p:sp>
      <p:cxnSp>
        <p:nvCxnSpPr>
          <p:cNvPr id="6" name="Straight Arrow Connector 5"/>
          <p:cNvCxnSpPr>
            <a:stCxn id="4" idx="2"/>
          </p:cNvCxnSpPr>
          <p:nvPr/>
        </p:nvCxnSpPr>
        <p:spPr>
          <a:xfrm flipH="1">
            <a:off x="9470572" y="2592667"/>
            <a:ext cx="578498" cy="18785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1604865" y="4040155"/>
            <a:ext cx="6391470" cy="37323"/>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999034" y="4040155"/>
            <a:ext cx="624468" cy="0"/>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604865" y="4527091"/>
            <a:ext cx="1339057" cy="11455"/>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7705493" y="4750420"/>
            <a:ext cx="3337287" cy="1081668"/>
          </a:xfrm>
          <a:prstGeom prst="round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All LEQ Questions will start out like this…</a:t>
            </a:r>
          </a:p>
        </p:txBody>
      </p:sp>
      <p:cxnSp>
        <p:nvCxnSpPr>
          <p:cNvPr id="16" name="Straight Arrow Connector 15"/>
          <p:cNvCxnSpPr/>
          <p:nvPr/>
        </p:nvCxnSpPr>
        <p:spPr>
          <a:xfrm flipH="1" flipV="1">
            <a:off x="7605132" y="4124390"/>
            <a:ext cx="741066" cy="61487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1536408" y="5000346"/>
            <a:ext cx="2812568" cy="1103688"/>
          </a:xfrm>
          <a:prstGeom prst="roundRect">
            <a:avLst/>
          </a:prstGeom>
          <a:noFill/>
          <a:ln w="349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Which HRS is this steering you towards?</a:t>
            </a:r>
          </a:p>
        </p:txBody>
      </p:sp>
      <p:cxnSp>
        <p:nvCxnSpPr>
          <p:cNvPr id="19" name="Straight Arrow Connector 18"/>
          <p:cNvCxnSpPr/>
          <p:nvPr/>
        </p:nvCxnSpPr>
        <p:spPr>
          <a:xfrm flipH="1" flipV="1">
            <a:off x="2352907" y="4538546"/>
            <a:ext cx="11152" cy="449613"/>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flipV="1">
            <a:off x="4324287" y="4040155"/>
            <a:ext cx="4590311" cy="1008484"/>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64355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14"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A2F601-06AA-49DD-B122-4DE4A785FCBE}"/>
              </a:ext>
            </a:extLst>
          </p:cNvPr>
          <p:cNvSpPr>
            <a:spLocks noGrp="1"/>
          </p:cNvSpPr>
          <p:nvPr>
            <p:ph type="title"/>
          </p:nvPr>
        </p:nvSpPr>
        <p:spPr/>
        <p:txBody>
          <a:bodyPr/>
          <a:lstStyle/>
          <a:p>
            <a:r>
              <a:rPr lang="en-US" dirty="0"/>
              <a:t>Comparative Thesis</a:t>
            </a:r>
          </a:p>
        </p:txBody>
      </p:sp>
      <p:sp>
        <p:nvSpPr>
          <p:cNvPr id="5" name="Content Placeholder 4">
            <a:extLst>
              <a:ext uri="{FF2B5EF4-FFF2-40B4-BE49-F238E27FC236}">
                <a16:creationId xmlns:a16="http://schemas.microsoft.com/office/drawing/2014/main" xmlns="" id="{D8E8B5A8-2A38-44F8-8231-1327B920BA8B}"/>
              </a:ext>
            </a:extLst>
          </p:cNvPr>
          <p:cNvSpPr>
            <a:spLocks noGrp="1"/>
          </p:cNvSpPr>
          <p:nvPr>
            <p:ph idx="1"/>
          </p:nvPr>
        </p:nvSpPr>
        <p:spPr>
          <a:xfrm>
            <a:off x="238539" y="2305878"/>
            <a:ext cx="10376451" cy="4068418"/>
          </a:xfrm>
        </p:spPr>
        <p:txBody>
          <a:bodyPr>
            <a:normAutofit/>
          </a:bodyPr>
          <a:lstStyle/>
          <a:p>
            <a:r>
              <a:rPr lang="en-US" sz="3200" dirty="0"/>
              <a:t>Cookies such as Oreos and chocolate chip both satisfy kids because they both contain chocolate and are easy to dunk in milk.  They are different, though, in that one is easily made at home and the other has to be bought at the store which can impact accessibility for children.</a:t>
            </a:r>
          </a:p>
        </p:txBody>
      </p:sp>
      <p:sp>
        <p:nvSpPr>
          <p:cNvPr id="8" name="Flowchart: Connector 7">
            <a:extLst>
              <a:ext uri="{FF2B5EF4-FFF2-40B4-BE49-F238E27FC236}">
                <a16:creationId xmlns:a16="http://schemas.microsoft.com/office/drawing/2014/main" xmlns="" id="{AFA48AD1-E697-4447-BA5F-35DE3BD12B13}"/>
              </a:ext>
            </a:extLst>
          </p:cNvPr>
          <p:cNvSpPr/>
          <p:nvPr/>
        </p:nvSpPr>
        <p:spPr>
          <a:xfrm>
            <a:off x="7561943" y="483704"/>
            <a:ext cx="2685143" cy="1594678"/>
          </a:xfrm>
          <a:prstGeom prst="flowChartConnector">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0000"/>
                </a:solidFill>
              </a:rPr>
              <a:t>Two Congruent  Sentences, but easy to follow.</a:t>
            </a:r>
            <a:endParaRPr lang="en-US" sz="2400" dirty="0">
              <a:solidFill>
                <a:srgbClr val="FF0000"/>
              </a:solidFill>
            </a:endParaRPr>
          </a:p>
        </p:txBody>
      </p:sp>
      <p:sp>
        <p:nvSpPr>
          <p:cNvPr id="9" name="Oval 8">
            <a:extLst>
              <a:ext uri="{FF2B5EF4-FFF2-40B4-BE49-F238E27FC236}">
                <a16:creationId xmlns:a16="http://schemas.microsoft.com/office/drawing/2014/main" xmlns="" id="{42E5C6FB-FB92-4984-A381-F39B4F03CEE2}"/>
              </a:ext>
            </a:extLst>
          </p:cNvPr>
          <p:cNvSpPr/>
          <p:nvPr/>
        </p:nvSpPr>
        <p:spPr>
          <a:xfrm>
            <a:off x="5580742" y="2788242"/>
            <a:ext cx="1030515" cy="640522"/>
          </a:xfrm>
          <a:prstGeom prst="ellipse">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xmlns="" id="{A8A82C28-1F97-4986-97E4-267A87AB5031}"/>
              </a:ext>
            </a:extLst>
          </p:cNvPr>
          <p:cNvSpPr/>
          <p:nvPr/>
        </p:nvSpPr>
        <p:spPr>
          <a:xfrm>
            <a:off x="8200570" y="3271079"/>
            <a:ext cx="1857830" cy="640522"/>
          </a:xfrm>
          <a:prstGeom prst="ellipse">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xmlns="" id="{D47573EC-EFC7-4126-A9B5-0328D34F58EE}"/>
              </a:ext>
            </a:extLst>
          </p:cNvPr>
          <p:cNvCxnSpPr>
            <a:cxnSpLocks/>
          </p:cNvCxnSpPr>
          <p:nvPr/>
        </p:nvCxnSpPr>
        <p:spPr>
          <a:xfrm>
            <a:off x="6821714" y="3271079"/>
            <a:ext cx="3425372" cy="0"/>
          </a:xfrm>
          <a:prstGeom prst="line">
            <a:avLst/>
          </a:prstGeom>
          <a:ln w="412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E56841FF-EA66-4226-B3A9-6A07CAC2E8C2}"/>
              </a:ext>
            </a:extLst>
          </p:cNvPr>
          <p:cNvCxnSpPr>
            <a:cxnSpLocks/>
          </p:cNvCxnSpPr>
          <p:nvPr/>
        </p:nvCxnSpPr>
        <p:spPr>
          <a:xfrm>
            <a:off x="1690914" y="3786336"/>
            <a:ext cx="4521200" cy="0"/>
          </a:xfrm>
          <a:prstGeom prst="line">
            <a:avLst/>
          </a:prstGeom>
          <a:ln w="41275">
            <a:solidFill>
              <a:srgbClr val="00B050"/>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xmlns="" id="{85D9C97E-2F2D-4F89-9FD2-D8D60D645B26}"/>
              </a:ext>
            </a:extLst>
          </p:cNvPr>
          <p:cNvSpPr/>
          <p:nvPr/>
        </p:nvSpPr>
        <p:spPr>
          <a:xfrm>
            <a:off x="10169669" y="2630558"/>
            <a:ext cx="586050" cy="523220"/>
          </a:xfrm>
          <a:prstGeom prst="rect">
            <a:avLst/>
          </a:prstGeom>
          <a:noFill/>
        </p:spPr>
        <p:txBody>
          <a:bodyPr wrap="square" lIns="91440" tIns="45720" rIns="91440" bIns="45720">
            <a:spAutoFit/>
          </a:bodyPr>
          <a:lstStyle/>
          <a:p>
            <a:pPr algn="ctr"/>
            <a:r>
              <a:rPr lang="en-US" sz="2800" b="1" cap="none" spc="0" dirty="0">
                <a:ln w="10160">
                  <a:solidFill>
                    <a:schemeClr val="accent5"/>
                  </a:solidFill>
                  <a:prstDash val="solid"/>
                </a:ln>
                <a:solidFill>
                  <a:srgbClr val="00B050"/>
                </a:solidFill>
                <a:effectLst>
                  <a:outerShdw blurRad="38100" dist="22860" dir="5400000" algn="tl" rotWithShape="0">
                    <a:srgbClr val="000000">
                      <a:alpha val="30000"/>
                    </a:srgbClr>
                  </a:outerShdw>
                </a:effectLst>
              </a:rPr>
              <a:t>1</a:t>
            </a:r>
          </a:p>
        </p:txBody>
      </p:sp>
      <p:sp>
        <p:nvSpPr>
          <p:cNvPr id="25" name="Rectangle 24">
            <a:extLst>
              <a:ext uri="{FF2B5EF4-FFF2-40B4-BE49-F238E27FC236}">
                <a16:creationId xmlns:a16="http://schemas.microsoft.com/office/drawing/2014/main" xmlns="" id="{F02AC715-2913-4ED4-BA3E-CA13530C77CE}"/>
              </a:ext>
            </a:extLst>
          </p:cNvPr>
          <p:cNvSpPr/>
          <p:nvPr/>
        </p:nvSpPr>
        <p:spPr>
          <a:xfrm>
            <a:off x="1251368" y="3140999"/>
            <a:ext cx="586050" cy="523220"/>
          </a:xfrm>
          <a:prstGeom prst="rect">
            <a:avLst/>
          </a:prstGeom>
          <a:noFill/>
        </p:spPr>
        <p:txBody>
          <a:bodyPr wrap="square" lIns="91440" tIns="45720" rIns="91440" bIns="45720">
            <a:spAutoFit/>
          </a:bodyPr>
          <a:lstStyle/>
          <a:p>
            <a:pPr algn="ctr"/>
            <a:r>
              <a:rPr lang="en-US" sz="2800" b="1" cap="none" spc="0" dirty="0">
                <a:ln w="10160">
                  <a:solidFill>
                    <a:schemeClr val="accent5"/>
                  </a:solidFill>
                  <a:prstDash val="solid"/>
                </a:ln>
                <a:solidFill>
                  <a:srgbClr val="00B050"/>
                </a:solidFill>
                <a:effectLst>
                  <a:outerShdw blurRad="38100" dist="22860" dir="5400000" algn="tl" rotWithShape="0">
                    <a:srgbClr val="000000">
                      <a:alpha val="30000"/>
                    </a:srgbClr>
                  </a:outerShdw>
                </a:effectLst>
              </a:rPr>
              <a:t>2</a:t>
            </a:r>
          </a:p>
        </p:txBody>
      </p:sp>
      <p:cxnSp>
        <p:nvCxnSpPr>
          <p:cNvPr id="27" name="Straight Connector 26">
            <a:extLst>
              <a:ext uri="{FF2B5EF4-FFF2-40B4-BE49-F238E27FC236}">
                <a16:creationId xmlns:a16="http://schemas.microsoft.com/office/drawing/2014/main" xmlns="" id="{135FA553-E2CD-4328-8392-2A7E01829DED}"/>
              </a:ext>
            </a:extLst>
          </p:cNvPr>
          <p:cNvCxnSpPr/>
          <p:nvPr/>
        </p:nvCxnSpPr>
        <p:spPr>
          <a:xfrm>
            <a:off x="3759200" y="4296229"/>
            <a:ext cx="6157167" cy="0"/>
          </a:xfrm>
          <a:prstGeom prst="line">
            <a:avLst/>
          </a:prstGeom>
          <a:ln w="412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xmlns="" id="{C4F6212E-CF00-426A-B390-93C88C37209D}"/>
              </a:ext>
            </a:extLst>
          </p:cNvPr>
          <p:cNvCxnSpPr>
            <a:cxnSpLocks/>
          </p:cNvCxnSpPr>
          <p:nvPr/>
        </p:nvCxnSpPr>
        <p:spPr>
          <a:xfrm>
            <a:off x="687278" y="4758628"/>
            <a:ext cx="8927841" cy="0"/>
          </a:xfrm>
          <a:prstGeom prst="line">
            <a:avLst/>
          </a:prstGeom>
          <a:ln w="412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01AE76B0-7C4F-4703-A84C-36546B84DEB1}"/>
              </a:ext>
            </a:extLst>
          </p:cNvPr>
          <p:cNvCxnSpPr>
            <a:cxnSpLocks/>
          </p:cNvCxnSpPr>
          <p:nvPr/>
        </p:nvCxnSpPr>
        <p:spPr>
          <a:xfrm>
            <a:off x="680615" y="5268685"/>
            <a:ext cx="7011956" cy="0"/>
          </a:xfrm>
          <a:prstGeom prst="line">
            <a:avLst/>
          </a:prstGeom>
          <a:ln w="41275">
            <a:solidFill>
              <a:srgbClr val="0070C0"/>
            </a:solidFil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xmlns="" id="{6A026B0A-C7C1-410E-BAAF-25FC44575415}"/>
              </a:ext>
            </a:extLst>
          </p:cNvPr>
          <p:cNvSpPr/>
          <p:nvPr/>
        </p:nvSpPr>
        <p:spPr>
          <a:xfrm>
            <a:off x="1177033" y="5635999"/>
            <a:ext cx="3974165" cy="64633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rgbClr val="00B050"/>
                </a:solidFill>
                <a:effectLst/>
              </a:rPr>
              <a:t>TWO SIMILARITIES</a:t>
            </a:r>
          </a:p>
        </p:txBody>
      </p:sp>
      <p:sp>
        <p:nvSpPr>
          <p:cNvPr id="34" name="Rectangle 33">
            <a:extLst>
              <a:ext uri="{FF2B5EF4-FFF2-40B4-BE49-F238E27FC236}">
                <a16:creationId xmlns:a16="http://schemas.microsoft.com/office/drawing/2014/main" xmlns="" id="{258FE51A-37F4-49EE-9FD2-AF650B4242EF}"/>
              </a:ext>
            </a:extLst>
          </p:cNvPr>
          <p:cNvSpPr/>
          <p:nvPr/>
        </p:nvSpPr>
        <p:spPr>
          <a:xfrm>
            <a:off x="5626156" y="5638623"/>
            <a:ext cx="3871573" cy="64633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rgbClr val="0070C0"/>
                </a:solidFill>
                <a:effectLst/>
              </a:rPr>
              <a:t>ONE DIFFERENCE</a:t>
            </a:r>
          </a:p>
        </p:txBody>
      </p:sp>
      <p:sp>
        <p:nvSpPr>
          <p:cNvPr id="36" name="Rectangle 35">
            <a:extLst>
              <a:ext uri="{FF2B5EF4-FFF2-40B4-BE49-F238E27FC236}">
                <a16:creationId xmlns:a16="http://schemas.microsoft.com/office/drawing/2014/main" xmlns="" id="{771BD332-0242-4950-B4ED-45EA261E0836}"/>
              </a:ext>
            </a:extLst>
          </p:cNvPr>
          <p:cNvSpPr/>
          <p:nvPr/>
        </p:nvSpPr>
        <p:spPr>
          <a:xfrm>
            <a:off x="9833734" y="4045151"/>
            <a:ext cx="586050" cy="523220"/>
          </a:xfrm>
          <a:prstGeom prst="rect">
            <a:avLst/>
          </a:prstGeom>
          <a:noFill/>
        </p:spPr>
        <p:txBody>
          <a:bodyPr wrap="square" lIns="91440" tIns="45720" rIns="91440" bIns="45720">
            <a:spAutoFit/>
          </a:bodyPr>
          <a:lstStyle/>
          <a:p>
            <a:pPr algn="ctr"/>
            <a:r>
              <a:rPr lang="en-US" sz="2800" b="1" cap="none" spc="0" dirty="0">
                <a:ln w="10160">
                  <a:solidFill>
                    <a:schemeClr val="accent5"/>
                  </a:solidFill>
                  <a:prstDash val="solid"/>
                </a:ln>
                <a:solidFill>
                  <a:srgbClr val="0070C0"/>
                </a:solidFill>
                <a:effectLst>
                  <a:outerShdw blurRad="38100" dist="22860" dir="5400000" algn="tl" rotWithShape="0">
                    <a:srgbClr val="000000">
                      <a:alpha val="30000"/>
                    </a:srgbClr>
                  </a:outerShdw>
                </a:effectLst>
              </a:rPr>
              <a:t>1</a:t>
            </a:r>
          </a:p>
        </p:txBody>
      </p:sp>
      <p:cxnSp>
        <p:nvCxnSpPr>
          <p:cNvPr id="39" name="Straight Arrow Connector 38">
            <a:extLst>
              <a:ext uri="{FF2B5EF4-FFF2-40B4-BE49-F238E27FC236}">
                <a16:creationId xmlns:a16="http://schemas.microsoft.com/office/drawing/2014/main" xmlns="" id="{1F735DFB-265F-40AC-99B0-B69A3FA06204}"/>
              </a:ext>
            </a:extLst>
          </p:cNvPr>
          <p:cNvCxnSpPr/>
          <p:nvPr/>
        </p:nvCxnSpPr>
        <p:spPr>
          <a:xfrm flipV="1">
            <a:off x="6001656" y="2125870"/>
            <a:ext cx="188686" cy="64533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41" name="Flowchart: Connector 40">
            <a:extLst>
              <a:ext uri="{FF2B5EF4-FFF2-40B4-BE49-F238E27FC236}">
                <a16:creationId xmlns:a16="http://schemas.microsoft.com/office/drawing/2014/main" xmlns="" id="{89F9D22D-749D-4428-B555-B7F4217B97F4}"/>
              </a:ext>
            </a:extLst>
          </p:cNvPr>
          <p:cNvSpPr/>
          <p:nvPr/>
        </p:nvSpPr>
        <p:spPr>
          <a:xfrm>
            <a:off x="5587999" y="1139881"/>
            <a:ext cx="2104571" cy="1048103"/>
          </a:xfrm>
          <a:prstGeom prst="flowChartConnector">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Indicates SIMILARITY</a:t>
            </a:r>
            <a:endParaRPr lang="en-US" sz="2400" b="1" dirty="0">
              <a:solidFill>
                <a:schemeClr val="tx1"/>
              </a:solidFill>
            </a:endParaRPr>
          </a:p>
        </p:txBody>
      </p:sp>
      <p:sp>
        <p:nvSpPr>
          <p:cNvPr id="42" name="Flowchart: Connector 41">
            <a:extLst>
              <a:ext uri="{FF2B5EF4-FFF2-40B4-BE49-F238E27FC236}">
                <a16:creationId xmlns:a16="http://schemas.microsoft.com/office/drawing/2014/main" xmlns="" id="{319EA8C8-8374-4A8D-833A-0E6D87D92180}"/>
              </a:ext>
            </a:extLst>
          </p:cNvPr>
          <p:cNvSpPr/>
          <p:nvPr/>
        </p:nvSpPr>
        <p:spPr>
          <a:xfrm>
            <a:off x="9615120" y="4855791"/>
            <a:ext cx="2354526" cy="1048103"/>
          </a:xfrm>
          <a:prstGeom prst="flowChartConnector">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Indicates DIFFERENCE</a:t>
            </a:r>
            <a:endParaRPr lang="en-US" sz="2400" b="1" dirty="0">
              <a:solidFill>
                <a:schemeClr val="tx1"/>
              </a:solidFill>
            </a:endParaRPr>
          </a:p>
        </p:txBody>
      </p:sp>
      <p:cxnSp>
        <p:nvCxnSpPr>
          <p:cNvPr id="43" name="Straight Arrow Connector 42">
            <a:extLst>
              <a:ext uri="{FF2B5EF4-FFF2-40B4-BE49-F238E27FC236}">
                <a16:creationId xmlns:a16="http://schemas.microsoft.com/office/drawing/2014/main" xmlns="" id="{667FCCC2-3706-4400-97A0-3F19CE4E6664}"/>
              </a:ext>
            </a:extLst>
          </p:cNvPr>
          <p:cNvCxnSpPr>
            <a:cxnSpLocks/>
            <a:endCxn id="42" idx="0"/>
          </p:cNvCxnSpPr>
          <p:nvPr/>
        </p:nvCxnSpPr>
        <p:spPr>
          <a:xfrm>
            <a:off x="10053666" y="3516811"/>
            <a:ext cx="738717" cy="133898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18798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3" grpId="0" animBg="1"/>
      <p:bldP spid="24" grpId="0"/>
      <p:bldP spid="25" grpId="0"/>
      <p:bldP spid="33" grpId="0"/>
      <p:bldP spid="34" grpId="0"/>
      <p:bldP spid="36" grpId="0"/>
      <p:bldP spid="41" grpId="0" animBg="1"/>
      <p:bldP spid="4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Prompt</a:t>
            </a:r>
          </a:p>
        </p:txBody>
      </p:sp>
      <p:sp>
        <p:nvSpPr>
          <p:cNvPr id="3" name="Content Placeholder 2"/>
          <p:cNvSpPr>
            <a:spLocks noGrp="1"/>
          </p:cNvSpPr>
          <p:nvPr>
            <p:ph idx="1"/>
          </p:nvPr>
        </p:nvSpPr>
        <p:spPr/>
        <p:txBody>
          <a:bodyPr>
            <a:normAutofit/>
          </a:bodyPr>
          <a:lstStyle/>
          <a:p>
            <a:r>
              <a:rPr lang="en-US" sz="2800" dirty="0"/>
              <a:t>In some high schools, students choose to take AP World History during the sophomore year.</a:t>
            </a:r>
          </a:p>
          <a:p>
            <a:r>
              <a:rPr lang="en-US" sz="2800" dirty="0"/>
              <a:t>Develop an argument that evaluates students’ motivations behind taking AP World History in high school.</a:t>
            </a:r>
          </a:p>
        </p:txBody>
      </p:sp>
      <p:sp>
        <p:nvSpPr>
          <p:cNvPr id="4" name="Oval 3"/>
          <p:cNvSpPr/>
          <p:nvPr/>
        </p:nvSpPr>
        <p:spPr>
          <a:xfrm>
            <a:off x="10049070" y="2015413"/>
            <a:ext cx="1987420" cy="10077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0000"/>
                </a:solidFill>
              </a:rPr>
              <a:t>Key Concept</a:t>
            </a:r>
            <a:endParaRPr lang="en-US" sz="2000" dirty="0">
              <a:solidFill>
                <a:srgbClr val="FF0000"/>
              </a:solidFill>
            </a:endParaRPr>
          </a:p>
        </p:txBody>
      </p:sp>
      <p:cxnSp>
        <p:nvCxnSpPr>
          <p:cNvPr id="6" name="Straight Arrow Connector 5"/>
          <p:cNvCxnSpPr>
            <a:stCxn id="4" idx="2"/>
          </p:cNvCxnSpPr>
          <p:nvPr/>
        </p:nvCxnSpPr>
        <p:spPr>
          <a:xfrm flipH="1">
            <a:off x="9470571" y="2519266"/>
            <a:ext cx="578499" cy="2612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1604865" y="4040155"/>
            <a:ext cx="6391470" cy="37323"/>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p:nvCxnSpPr>
        <p:spPr>
          <a:xfrm>
            <a:off x="1536408" y="4518915"/>
            <a:ext cx="1976049" cy="0"/>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1536408" y="5000346"/>
            <a:ext cx="2812568" cy="1103688"/>
          </a:xfrm>
          <a:prstGeom prst="roundRect">
            <a:avLst/>
          </a:prstGeom>
          <a:noFill/>
          <a:ln w="349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Which HRS is this steering you towards?</a:t>
            </a:r>
          </a:p>
        </p:txBody>
      </p:sp>
      <p:cxnSp>
        <p:nvCxnSpPr>
          <p:cNvPr id="19" name="Straight Arrow Connector 18"/>
          <p:cNvCxnSpPr>
            <a:cxnSpLocks/>
          </p:cNvCxnSpPr>
          <p:nvPr/>
        </p:nvCxnSpPr>
        <p:spPr>
          <a:xfrm flipH="1" flipV="1">
            <a:off x="3512457" y="4421875"/>
            <a:ext cx="657792" cy="578472"/>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66133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A2F601-06AA-49DD-B122-4DE4A785FCBE}"/>
              </a:ext>
            </a:extLst>
          </p:cNvPr>
          <p:cNvSpPr>
            <a:spLocks noGrp="1"/>
          </p:cNvSpPr>
          <p:nvPr>
            <p:ph type="title"/>
          </p:nvPr>
        </p:nvSpPr>
        <p:spPr/>
        <p:txBody>
          <a:bodyPr/>
          <a:lstStyle/>
          <a:p>
            <a:r>
              <a:rPr lang="en-US" dirty="0"/>
              <a:t>Causation Thesis</a:t>
            </a:r>
          </a:p>
        </p:txBody>
      </p:sp>
      <p:sp>
        <p:nvSpPr>
          <p:cNvPr id="5" name="Content Placeholder 4">
            <a:extLst>
              <a:ext uri="{FF2B5EF4-FFF2-40B4-BE49-F238E27FC236}">
                <a16:creationId xmlns:a16="http://schemas.microsoft.com/office/drawing/2014/main" xmlns="" id="{D8E8B5A8-2A38-44F8-8231-1327B920BA8B}"/>
              </a:ext>
            </a:extLst>
          </p:cNvPr>
          <p:cNvSpPr>
            <a:spLocks noGrp="1"/>
          </p:cNvSpPr>
          <p:nvPr>
            <p:ph idx="1"/>
          </p:nvPr>
        </p:nvSpPr>
        <p:spPr>
          <a:xfrm>
            <a:off x="238539" y="2305878"/>
            <a:ext cx="10376451" cy="4068418"/>
          </a:xfrm>
        </p:spPr>
        <p:txBody>
          <a:bodyPr>
            <a:normAutofit/>
          </a:bodyPr>
          <a:lstStyle/>
          <a:p>
            <a:r>
              <a:rPr lang="en-US" sz="3200" dirty="0"/>
              <a:t>One reason students take AP World History </a:t>
            </a:r>
            <a:r>
              <a:rPr lang="en-US" sz="3200" dirty="0" smtClean="0"/>
              <a:t>is to </a:t>
            </a:r>
            <a:r>
              <a:rPr lang="en-US" sz="3200" dirty="0"/>
              <a:t>earn college credit in high school while others want to increase their likelihood of getting into a competitive university.  Even though it is difficult, taking AP World often results in students developing better time management skills.</a:t>
            </a:r>
          </a:p>
        </p:txBody>
      </p:sp>
      <p:sp>
        <p:nvSpPr>
          <p:cNvPr id="8" name="Flowchart: Connector 7">
            <a:extLst>
              <a:ext uri="{FF2B5EF4-FFF2-40B4-BE49-F238E27FC236}">
                <a16:creationId xmlns:a16="http://schemas.microsoft.com/office/drawing/2014/main" xmlns="" id="{AFA48AD1-E697-4447-BA5F-35DE3BD12B13}"/>
              </a:ext>
            </a:extLst>
          </p:cNvPr>
          <p:cNvSpPr/>
          <p:nvPr/>
        </p:nvSpPr>
        <p:spPr>
          <a:xfrm>
            <a:off x="4970244" y="1180784"/>
            <a:ext cx="2046514" cy="1048103"/>
          </a:xfrm>
          <a:prstGeom prst="flowChartConnector">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Indicates CAUSE</a:t>
            </a:r>
            <a:endParaRPr lang="en-US" sz="2400" b="1" dirty="0">
              <a:solidFill>
                <a:schemeClr val="tx1"/>
              </a:solidFill>
            </a:endParaRPr>
          </a:p>
        </p:txBody>
      </p:sp>
      <p:sp>
        <p:nvSpPr>
          <p:cNvPr id="9" name="Oval 8">
            <a:extLst>
              <a:ext uri="{FF2B5EF4-FFF2-40B4-BE49-F238E27FC236}">
                <a16:creationId xmlns:a16="http://schemas.microsoft.com/office/drawing/2014/main" xmlns="" id="{42E5C6FB-FB92-4984-A381-F39B4F03CEE2}"/>
              </a:ext>
            </a:extLst>
          </p:cNvPr>
          <p:cNvSpPr/>
          <p:nvPr/>
        </p:nvSpPr>
        <p:spPr>
          <a:xfrm>
            <a:off x="1544393" y="2334167"/>
            <a:ext cx="1503607" cy="640522"/>
          </a:xfrm>
          <a:prstGeom prst="ellipse">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xmlns="" id="{A8A82C28-1F97-4986-97E4-267A87AB5031}"/>
              </a:ext>
            </a:extLst>
          </p:cNvPr>
          <p:cNvSpPr/>
          <p:nvPr/>
        </p:nvSpPr>
        <p:spPr>
          <a:xfrm>
            <a:off x="4970244" y="4260013"/>
            <a:ext cx="1357985" cy="580500"/>
          </a:xfrm>
          <a:prstGeom prst="ellipse">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xmlns="" id="{D47573EC-EFC7-4126-A9B5-0328D34F58EE}"/>
              </a:ext>
            </a:extLst>
          </p:cNvPr>
          <p:cNvCxnSpPr>
            <a:cxnSpLocks/>
          </p:cNvCxnSpPr>
          <p:nvPr/>
        </p:nvCxnSpPr>
        <p:spPr>
          <a:xfrm>
            <a:off x="687279" y="3271079"/>
            <a:ext cx="6497292" cy="1"/>
          </a:xfrm>
          <a:prstGeom prst="line">
            <a:avLst/>
          </a:prstGeom>
          <a:ln w="412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E56841FF-EA66-4226-B3A9-6A07CAC2E8C2}"/>
              </a:ext>
            </a:extLst>
          </p:cNvPr>
          <p:cNvCxnSpPr>
            <a:cxnSpLocks/>
          </p:cNvCxnSpPr>
          <p:nvPr/>
        </p:nvCxnSpPr>
        <p:spPr>
          <a:xfrm>
            <a:off x="687279" y="3800851"/>
            <a:ext cx="9439480" cy="0"/>
          </a:xfrm>
          <a:prstGeom prst="line">
            <a:avLst/>
          </a:prstGeom>
          <a:ln w="41275">
            <a:solidFill>
              <a:srgbClr val="00B050"/>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xmlns="" id="{85D9C97E-2F2D-4F89-9FD2-D8D60D645B26}"/>
              </a:ext>
            </a:extLst>
          </p:cNvPr>
          <p:cNvSpPr/>
          <p:nvPr/>
        </p:nvSpPr>
        <p:spPr>
          <a:xfrm>
            <a:off x="305416" y="2674836"/>
            <a:ext cx="586050" cy="523220"/>
          </a:xfrm>
          <a:prstGeom prst="rect">
            <a:avLst/>
          </a:prstGeom>
          <a:noFill/>
        </p:spPr>
        <p:txBody>
          <a:bodyPr wrap="square" lIns="91440" tIns="45720" rIns="91440" bIns="45720">
            <a:spAutoFit/>
          </a:bodyPr>
          <a:lstStyle/>
          <a:p>
            <a:pPr algn="ctr"/>
            <a:r>
              <a:rPr lang="en-US" sz="2800" b="1" cap="none" spc="0" dirty="0">
                <a:ln w="10160">
                  <a:solidFill>
                    <a:schemeClr val="accent5"/>
                  </a:solidFill>
                  <a:prstDash val="solid"/>
                </a:ln>
                <a:solidFill>
                  <a:srgbClr val="00B050"/>
                </a:solidFill>
                <a:effectLst>
                  <a:outerShdw blurRad="38100" dist="22860" dir="5400000" algn="tl" rotWithShape="0">
                    <a:srgbClr val="000000">
                      <a:alpha val="30000"/>
                    </a:srgbClr>
                  </a:outerShdw>
                </a:effectLst>
              </a:rPr>
              <a:t>1</a:t>
            </a:r>
          </a:p>
        </p:txBody>
      </p:sp>
      <p:sp>
        <p:nvSpPr>
          <p:cNvPr id="25" name="Rectangle 24">
            <a:extLst>
              <a:ext uri="{FF2B5EF4-FFF2-40B4-BE49-F238E27FC236}">
                <a16:creationId xmlns:a16="http://schemas.microsoft.com/office/drawing/2014/main" xmlns="" id="{F02AC715-2913-4ED4-BA3E-CA13530C77CE}"/>
              </a:ext>
            </a:extLst>
          </p:cNvPr>
          <p:cNvSpPr/>
          <p:nvPr/>
        </p:nvSpPr>
        <p:spPr>
          <a:xfrm>
            <a:off x="238539" y="3184135"/>
            <a:ext cx="586050" cy="523220"/>
          </a:xfrm>
          <a:prstGeom prst="rect">
            <a:avLst/>
          </a:prstGeom>
          <a:noFill/>
        </p:spPr>
        <p:txBody>
          <a:bodyPr wrap="square" lIns="91440" tIns="45720" rIns="91440" bIns="45720">
            <a:spAutoFit/>
          </a:bodyPr>
          <a:lstStyle/>
          <a:p>
            <a:pPr algn="ctr"/>
            <a:r>
              <a:rPr lang="en-US" sz="2800" b="1" cap="none" spc="0" dirty="0">
                <a:ln w="10160">
                  <a:solidFill>
                    <a:schemeClr val="accent5"/>
                  </a:solidFill>
                  <a:prstDash val="solid"/>
                </a:ln>
                <a:solidFill>
                  <a:srgbClr val="00B050"/>
                </a:solidFill>
                <a:effectLst>
                  <a:outerShdw blurRad="38100" dist="22860" dir="5400000" algn="tl" rotWithShape="0">
                    <a:srgbClr val="000000">
                      <a:alpha val="30000"/>
                    </a:srgbClr>
                  </a:outerShdw>
                </a:effectLst>
              </a:rPr>
              <a:t>2</a:t>
            </a:r>
          </a:p>
        </p:txBody>
      </p:sp>
      <p:cxnSp>
        <p:nvCxnSpPr>
          <p:cNvPr id="31" name="Straight Connector 30">
            <a:extLst>
              <a:ext uri="{FF2B5EF4-FFF2-40B4-BE49-F238E27FC236}">
                <a16:creationId xmlns:a16="http://schemas.microsoft.com/office/drawing/2014/main" xmlns="" id="{01AE76B0-7C4F-4703-A84C-36546B84DEB1}"/>
              </a:ext>
            </a:extLst>
          </p:cNvPr>
          <p:cNvCxnSpPr>
            <a:cxnSpLocks/>
          </p:cNvCxnSpPr>
          <p:nvPr/>
        </p:nvCxnSpPr>
        <p:spPr>
          <a:xfrm>
            <a:off x="680615" y="5268685"/>
            <a:ext cx="8231156" cy="0"/>
          </a:xfrm>
          <a:prstGeom prst="line">
            <a:avLst/>
          </a:prstGeom>
          <a:ln w="41275">
            <a:solidFill>
              <a:srgbClr val="0070C0"/>
            </a:solidFil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xmlns="" id="{6A026B0A-C7C1-410E-BAAF-25FC44575415}"/>
              </a:ext>
            </a:extLst>
          </p:cNvPr>
          <p:cNvSpPr/>
          <p:nvPr/>
        </p:nvSpPr>
        <p:spPr>
          <a:xfrm>
            <a:off x="1649117" y="5436731"/>
            <a:ext cx="3029997" cy="64633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rgbClr val="00B050"/>
                </a:solidFill>
                <a:effectLst/>
              </a:rPr>
              <a:t>TWO CAUSES</a:t>
            </a:r>
          </a:p>
        </p:txBody>
      </p:sp>
      <p:sp>
        <p:nvSpPr>
          <p:cNvPr id="34" name="Rectangle 33">
            <a:extLst>
              <a:ext uri="{FF2B5EF4-FFF2-40B4-BE49-F238E27FC236}">
                <a16:creationId xmlns:a16="http://schemas.microsoft.com/office/drawing/2014/main" xmlns="" id="{258FE51A-37F4-49EE-9FD2-AF650B4242EF}"/>
              </a:ext>
            </a:extLst>
          </p:cNvPr>
          <p:cNvSpPr/>
          <p:nvPr/>
        </p:nvSpPr>
        <p:spPr>
          <a:xfrm>
            <a:off x="6548140" y="5359696"/>
            <a:ext cx="2762296" cy="64633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rgbClr val="0070C0"/>
                </a:solidFill>
                <a:effectLst/>
              </a:rPr>
              <a:t>ONE EFFECT</a:t>
            </a:r>
          </a:p>
        </p:txBody>
      </p:sp>
      <p:sp>
        <p:nvSpPr>
          <p:cNvPr id="36" name="Rectangle 35">
            <a:extLst>
              <a:ext uri="{FF2B5EF4-FFF2-40B4-BE49-F238E27FC236}">
                <a16:creationId xmlns:a16="http://schemas.microsoft.com/office/drawing/2014/main" xmlns="" id="{771BD332-0242-4950-B4ED-45EA261E0836}"/>
              </a:ext>
            </a:extLst>
          </p:cNvPr>
          <p:cNvSpPr/>
          <p:nvPr/>
        </p:nvSpPr>
        <p:spPr>
          <a:xfrm>
            <a:off x="223919" y="4672556"/>
            <a:ext cx="586050" cy="523220"/>
          </a:xfrm>
          <a:prstGeom prst="rect">
            <a:avLst/>
          </a:prstGeom>
          <a:noFill/>
        </p:spPr>
        <p:txBody>
          <a:bodyPr wrap="square" lIns="91440" tIns="45720" rIns="91440" bIns="45720">
            <a:spAutoFit/>
          </a:bodyPr>
          <a:lstStyle/>
          <a:p>
            <a:pPr algn="ctr"/>
            <a:r>
              <a:rPr lang="en-US" sz="2800" b="1" cap="none" spc="0" dirty="0">
                <a:ln w="10160">
                  <a:solidFill>
                    <a:schemeClr val="accent5"/>
                  </a:solidFill>
                  <a:prstDash val="solid"/>
                </a:ln>
                <a:solidFill>
                  <a:srgbClr val="0070C0"/>
                </a:solidFill>
                <a:effectLst>
                  <a:outerShdw blurRad="38100" dist="22860" dir="5400000" algn="tl" rotWithShape="0">
                    <a:srgbClr val="000000">
                      <a:alpha val="30000"/>
                    </a:srgbClr>
                  </a:outerShdw>
                </a:effectLst>
              </a:rPr>
              <a:t>1</a:t>
            </a:r>
          </a:p>
        </p:txBody>
      </p:sp>
      <p:cxnSp>
        <p:nvCxnSpPr>
          <p:cNvPr id="6" name="Straight Arrow Connector 5">
            <a:extLst>
              <a:ext uri="{FF2B5EF4-FFF2-40B4-BE49-F238E27FC236}">
                <a16:creationId xmlns:a16="http://schemas.microsoft.com/office/drawing/2014/main" xmlns="" id="{124D9AAC-4A25-4C21-99B3-09B6962E0C25}"/>
              </a:ext>
            </a:extLst>
          </p:cNvPr>
          <p:cNvCxnSpPr>
            <a:cxnSpLocks/>
            <a:stCxn id="9" idx="7"/>
          </p:cNvCxnSpPr>
          <p:nvPr/>
        </p:nvCxnSpPr>
        <p:spPr>
          <a:xfrm flipV="1">
            <a:off x="2827802" y="1799772"/>
            <a:ext cx="2142442" cy="628197"/>
          </a:xfrm>
          <a:prstGeom prst="straightConnector1">
            <a:avLst/>
          </a:prstGeom>
          <a:ln w="31750">
            <a:tailEnd type="triangle"/>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xmlns="" id="{98BE42D6-74D0-4822-9DAD-FC692C1535D8}"/>
              </a:ext>
            </a:extLst>
          </p:cNvPr>
          <p:cNvCxnSpPr>
            <a:cxnSpLocks/>
          </p:cNvCxnSpPr>
          <p:nvPr/>
        </p:nvCxnSpPr>
        <p:spPr>
          <a:xfrm>
            <a:off x="707024" y="4272566"/>
            <a:ext cx="3972090" cy="23663"/>
          </a:xfrm>
          <a:prstGeom prst="line">
            <a:avLst/>
          </a:prstGeom>
          <a:ln w="41275">
            <a:solidFill>
              <a:srgbClr val="00B050"/>
            </a:solidFill>
          </a:ln>
        </p:spPr>
        <p:style>
          <a:lnRef idx="1">
            <a:schemeClr val="accent1"/>
          </a:lnRef>
          <a:fillRef idx="0">
            <a:schemeClr val="accent1"/>
          </a:fillRef>
          <a:effectRef idx="0">
            <a:schemeClr val="accent1"/>
          </a:effectRef>
          <a:fontRef idx="minor">
            <a:schemeClr val="tx1"/>
          </a:fontRef>
        </p:style>
      </p:cxnSp>
      <p:sp>
        <p:nvSpPr>
          <p:cNvPr id="29" name="Flowchart: Connector 28">
            <a:extLst>
              <a:ext uri="{FF2B5EF4-FFF2-40B4-BE49-F238E27FC236}">
                <a16:creationId xmlns:a16="http://schemas.microsoft.com/office/drawing/2014/main" xmlns="" id="{DFBD4965-786E-481D-B680-51858B7A67F3}"/>
              </a:ext>
            </a:extLst>
          </p:cNvPr>
          <p:cNvSpPr/>
          <p:nvPr/>
        </p:nvSpPr>
        <p:spPr>
          <a:xfrm>
            <a:off x="9868591" y="3861198"/>
            <a:ext cx="2046514" cy="1048103"/>
          </a:xfrm>
          <a:prstGeom prst="flowChartConnector">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Indicates EFFECT</a:t>
            </a:r>
            <a:endParaRPr lang="en-US" sz="2400" b="1" dirty="0">
              <a:solidFill>
                <a:schemeClr val="tx1"/>
              </a:solidFill>
            </a:endParaRPr>
          </a:p>
        </p:txBody>
      </p:sp>
      <p:cxnSp>
        <p:nvCxnSpPr>
          <p:cNvPr id="32" name="Straight Arrow Connector 31">
            <a:extLst>
              <a:ext uri="{FF2B5EF4-FFF2-40B4-BE49-F238E27FC236}">
                <a16:creationId xmlns:a16="http://schemas.microsoft.com/office/drawing/2014/main" xmlns="" id="{079EEBA1-59FF-4FD9-9264-0030AF986026}"/>
              </a:ext>
            </a:extLst>
          </p:cNvPr>
          <p:cNvCxnSpPr>
            <a:cxnSpLocks/>
          </p:cNvCxnSpPr>
          <p:nvPr/>
        </p:nvCxnSpPr>
        <p:spPr>
          <a:xfrm>
            <a:off x="6154210" y="4318799"/>
            <a:ext cx="3710864" cy="66450"/>
          </a:xfrm>
          <a:prstGeom prst="straightConnector1">
            <a:avLst/>
          </a:prstGeom>
          <a:ln w="317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0173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3" grpId="0" animBg="1"/>
      <p:bldP spid="24" grpId="0"/>
      <p:bldP spid="25" grpId="0"/>
      <p:bldP spid="33" grpId="0"/>
      <p:bldP spid="34" grpId="0"/>
      <p:bldP spid="36" grpId="0"/>
      <p:bldP spid="2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194</TotalTime>
  <Words>460</Words>
  <Application>Microsoft Office PowerPoint</Application>
  <PresentationFormat>Widescreen</PresentationFormat>
  <Paragraphs>68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 Boardroom</vt:lpstr>
      <vt:lpstr>Long Essay Question (LEQ)</vt:lpstr>
      <vt:lpstr>Historical Reasoning Skills</vt:lpstr>
      <vt:lpstr>On the Exam</vt:lpstr>
      <vt:lpstr>The Prompt</vt:lpstr>
      <vt:lpstr>Thesis</vt:lpstr>
      <vt:lpstr>The Prompt</vt:lpstr>
      <vt:lpstr>Comparative Thesis</vt:lpstr>
      <vt:lpstr>The Prompt</vt:lpstr>
      <vt:lpstr>Causation Thesis</vt:lpstr>
      <vt:lpstr>The Prompt</vt:lpstr>
      <vt:lpstr>CCOT Thesis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 Essay Question (LEQ)</dc:title>
  <dc:creator>Joy Eldridge</dc:creator>
  <cp:lastModifiedBy>Joy Eldridge</cp:lastModifiedBy>
  <cp:revision>13</cp:revision>
  <dcterms:created xsi:type="dcterms:W3CDTF">2018-10-24T20:39:13Z</dcterms:created>
  <dcterms:modified xsi:type="dcterms:W3CDTF">2018-10-25T13:24:16Z</dcterms:modified>
</cp:coreProperties>
</file>