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E0D5F4-4F6B-4DBE-9048-A10C4A58D4D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7685FE-EFDB-4F89-B372-401AEBDA1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Push Pull factors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42" y="2062842"/>
            <a:ext cx="4582574" cy="3124201"/>
          </a:xfrm>
        </p:spPr>
        <p:txBody>
          <a:bodyPr/>
          <a:lstStyle/>
          <a:p>
            <a:r>
              <a:rPr lang="en-US" dirty="0" smtClean="0"/>
              <a:t>The movement of a person or a group of people, to settle another place, often across political and administrative boundaries. </a:t>
            </a:r>
          </a:p>
          <a:p>
            <a:r>
              <a:rPr lang="en-US" dirty="0" smtClean="0"/>
              <a:t>It can be</a:t>
            </a:r>
          </a:p>
          <a:p>
            <a:pPr lvl="1"/>
            <a:r>
              <a:rPr lang="en-US" dirty="0" smtClean="0"/>
              <a:t>Temporary or Permanent</a:t>
            </a:r>
          </a:p>
          <a:p>
            <a:pPr lvl="1"/>
            <a:r>
              <a:rPr lang="en-US" dirty="0" smtClean="0"/>
              <a:t>Voluntary or forced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47" y="649740"/>
            <a:ext cx="5649995" cy="5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causes of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84" y="2416629"/>
            <a:ext cx="4736873" cy="398417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Push </a:t>
            </a:r>
            <a:r>
              <a:rPr lang="en-US" dirty="0" smtClean="0"/>
              <a:t>and </a:t>
            </a:r>
            <a:r>
              <a:rPr lang="en-US" b="1" dirty="0" smtClean="0"/>
              <a:t>Pull </a:t>
            </a:r>
            <a:r>
              <a:rPr lang="en-US" dirty="0" smtClean="0"/>
              <a:t>Factors</a:t>
            </a:r>
          </a:p>
          <a:p>
            <a:r>
              <a:rPr lang="en-US" b="1" dirty="0" smtClean="0"/>
              <a:t>Push Factors:</a:t>
            </a:r>
          </a:p>
          <a:p>
            <a:pPr lvl="1"/>
            <a:r>
              <a:rPr lang="en-US" dirty="0" smtClean="0"/>
              <a:t>Force a person to move away from a place because of things like conflict, drought, famine, or extreme religious activity.</a:t>
            </a:r>
          </a:p>
          <a:p>
            <a:r>
              <a:rPr lang="en-US" b="1" dirty="0" smtClean="0"/>
              <a:t>Pull Factors: </a:t>
            </a:r>
          </a:p>
          <a:p>
            <a:pPr lvl="1"/>
            <a:r>
              <a:rPr lang="en-US" dirty="0" smtClean="0"/>
              <a:t>Factors in a country that attract a person or group to leave their home country. </a:t>
            </a:r>
          </a:p>
          <a:p>
            <a:pPr lvl="1"/>
            <a:r>
              <a:rPr lang="en-US" dirty="0" smtClean="0"/>
              <a:t>Opportunities, jobs, promise of a better life.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72" y="2818719"/>
            <a:ext cx="5137781" cy="252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39586"/>
          </a:xfrm>
        </p:spPr>
        <p:txBody>
          <a:bodyPr/>
          <a:lstStyle/>
          <a:p>
            <a:r>
              <a:rPr lang="en-US" dirty="0" smtClean="0"/>
              <a:t>Four types of Push/Pull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420" y="1649186"/>
            <a:ext cx="5984601" cy="47910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Economic:</a:t>
            </a:r>
          </a:p>
          <a:p>
            <a:pPr lvl="1"/>
            <a:r>
              <a:rPr lang="en-US" b="1" dirty="0" smtClean="0"/>
              <a:t>Push: </a:t>
            </a:r>
            <a:r>
              <a:rPr lang="en-US" dirty="0" smtClean="0"/>
              <a:t>Unemployment, low wages, poverty, low standard of living</a:t>
            </a:r>
          </a:p>
          <a:p>
            <a:pPr lvl="1"/>
            <a:r>
              <a:rPr lang="en-US" b="1" dirty="0" smtClean="0"/>
              <a:t>Pull: </a:t>
            </a:r>
            <a:r>
              <a:rPr lang="en-US" dirty="0" smtClean="0"/>
              <a:t>High wages, High Standard of Living, High demand for labor</a:t>
            </a:r>
            <a:endParaRPr lang="en-US" b="1" dirty="0" smtClean="0"/>
          </a:p>
          <a:p>
            <a:r>
              <a:rPr lang="en-US" b="1" dirty="0" smtClean="0"/>
              <a:t>Political:</a:t>
            </a:r>
          </a:p>
          <a:p>
            <a:pPr lvl="1"/>
            <a:r>
              <a:rPr lang="en-US" b="1" dirty="0" smtClean="0"/>
              <a:t>Push: </a:t>
            </a:r>
            <a:r>
              <a:rPr lang="en-US" dirty="0" smtClean="0"/>
              <a:t>Conflict (Civil War), Human Rights Violations, Oppression of Minorities, Dictatorships</a:t>
            </a:r>
            <a:endParaRPr lang="en-US" b="1" dirty="0" smtClean="0"/>
          </a:p>
          <a:p>
            <a:pPr lvl="1"/>
            <a:r>
              <a:rPr lang="en-US" b="1" dirty="0" smtClean="0"/>
              <a:t>Pull: </a:t>
            </a:r>
            <a:r>
              <a:rPr lang="en-US" dirty="0" smtClean="0"/>
              <a:t>Democracy, Political Stability, Peace, Protection of Human and Civil Rights</a:t>
            </a:r>
            <a:endParaRPr lang="en-US" b="1" dirty="0" smtClean="0"/>
          </a:p>
          <a:p>
            <a:r>
              <a:rPr lang="en-US" b="1" dirty="0" smtClean="0"/>
              <a:t>Social: </a:t>
            </a:r>
          </a:p>
          <a:p>
            <a:pPr lvl="1"/>
            <a:r>
              <a:rPr lang="en-US" b="1" dirty="0" smtClean="0"/>
              <a:t>Push: </a:t>
            </a:r>
            <a:r>
              <a:rPr lang="en-US" dirty="0" smtClean="0"/>
              <a:t>Inadequate education systems, Lack of social security, uncontrolled population growth</a:t>
            </a:r>
            <a:endParaRPr lang="en-US" b="1" dirty="0" smtClean="0"/>
          </a:p>
          <a:p>
            <a:pPr lvl="1"/>
            <a:r>
              <a:rPr lang="en-US" b="1" dirty="0" smtClean="0"/>
              <a:t>Pull: </a:t>
            </a:r>
            <a:r>
              <a:rPr lang="en-US" dirty="0" smtClean="0"/>
              <a:t>Stable population, Welfare State Benefits, Strong Education System</a:t>
            </a:r>
          </a:p>
          <a:p>
            <a:r>
              <a:rPr lang="en-US" b="1" dirty="0" smtClean="0"/>
              <a:t>Environmental:</a:t>
            </a:r>
          </a:p>
          <a:p>
            <a:pPr lvl="1"/>
            <a:r>
              <a:rPr lang="en-US" b="1" dirty="0" smtClean="0"/>
              <a:t>Push: </a:t>
            </a:r>
            <a:r>
              <a:rPr lang="en-US" dirty="0" smtClean="0"/>
              <a:t>Natural disaster, lack of resources, water shortage</a:t>
            </a:r>
            <a:endParaRPr lang="en-US" b="1" dirty="0" smtClean="0"/>
          </a:p>
          <a:p>
            <a:pPr lvl="1"/>
            <a:r>
              <a:rPr lang="en-US" b="1" dirty="0" smtClean="0"/>
              <a:t>Pull: </a:t>
            </a:r>
            <a:r>
              <a:rPr lang="en-US" dirty="0" smtClean="0"/>
              <a:t>Better environment, protection of natural resources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0" y="2111267"/>
            <a:ext cx="571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827" y="397329"/>
            <a:ext cx="9905998" cy="1431471"/>
          </a:xfrm>
        </p:spPr>
        <p:txBody>
          <a:bodyPr/>
          <a:lstStyle/>
          <a:p>
            <a:r>
              <a:rPr lang="en-US" dirty="0" smtClean="0"/>
              <a:t>Historical Examples of Migration: </a:t>
            </a:r>
            <a:r>
              <a:rPr lang="en-US" b="1" dirty="0" smtClean="0"/>
              <a:t>Italians </a:t>
            </a:r>
            <a:r>
              <a:rPr lang="en-US" dirty="0" smtClean="0"/>
              <a:t>to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828800"/>
            <a:ext cx="6201377" cy="46981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1880’s 300,000 Italians lived the United States</a:t>
            </a:r>
          </a:p>
          <a:p>
            <a:r>
              <a:rPr lang="en-US" dirty="0" smtClean="0"/>
              <a:t>By 1920: More than </a:t>
            </a:r>
            <a:r>
              <a:rPr lang="en-US" b="1" dirty="0"/>
              <a:t>4</a:t>
            </a:r>
            <a:r>
              <a:rPr lang="en-US" b="1" dirty="0" smtClean="0"/>
              <a:t> Million </a:t>
            </a:r>
            <a:r>
              <a:rPr lang="en-US" dirty="0" smtClean="0"/>
              <a:t>Italians lived the US, Why?</a:t>
            </a:r>
          </a:p>
          <a:p>
            <a:r>
              <a:rPr lang="en-US" dirty="0" smtClean="0"/>
              <a:t>Lots of internal strife</a:t>
            </a:r>
          </a:p>
          <a:p>
            <a:r>
              <a:rPr lang="en-US" dirty="0" smtClean="0"/>
              <a:t>Social Chaos and violence</a:t>
            </a:r>
          </a:p>
          <a:p>
            <a:r>
              <a:rPr lang="en-US" dirty="0" smtClean="0"/>
              <a:t>Widespread Poverty</a:t>
            </a:r>
          </a:p>
          <a:p>
            <a:r>
              <a:rPr lang="en-US" dirty="0" smtClean="0"/>
              <a:t>Diseases and Natural disasters affecting the poor and no government assistance</a:t>
            </a:r>
          </a:p>
          <a:p>
            <a:r>
              <a:rPr lang="en-US" dirty="0" smtClean="0"/>
              <a:t>More affordable to purchase a transatlantic ticket</a:t>
            </a:r>
          </a:p>
          <a:p>
            <a:r>
              <a:rPr lang="en-US" b="1" dirty="0" smtClean="0"/>
              <a:t>Reaction By the US: </a:t>
            </a:r>
            <a:r>
              <a:rPr lang="en-US" dirty="0" smtClean="0"/>
              <a:t>Emergency Quota Act 1924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What were the Push/Pull Factors? Was their migration voluntary or Forced? Permanent or Temporary?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109" y="1442262"/>
            <a:ext cx="2341173" cy="243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282" y="3960430"/>
            <a:ext cx="1905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97328"/>
            <a:ext cx="9905998" cy="12845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Examples of Migration: </a:t>
            </a:r>
            <a:r>
              <a:rPr lang="en-US" b="1" dirty="0" smtClean="0"/>
              <a:t>Indians in East </a:t>
            </a:r>
            <a:r>
              <a:rPr lang="en-US" dirty="0" smtClean="0"/>
              <a:t>to Southern Africa, Caribbean and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3" y="1850570"/>
            <a:ext cx="6484030" cy="44162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India was a Colony of Great Britain</a:t>
            </a:r>
          </a:p>
          <a:p>
            <a:r>
              <a:rPr lang="en-US" dirty="0" smtClean="0"/>
              <a:t>When Slavery ended in 1840s, European Nations needed cheap labor</a:t>
            </a:r>
          </a:p>
          <a:p>
            <a:r>
              <a:rPr lang="en-US" dirty="0" smtClean="0"/>
              <a:t>European Recruiters promised Indian workers gold and wealth if they signed up to work in other European owned colonies. </a:t>
            </a:r>
          </a:p>
          <a:p>
            <a:r>
              <a:rPr lang="en-US" dirty="0" smtClean="0"/>
              <a:t>Indian workers were tricked and forced into indentured servitude.</a:t>
            </a:r>
          </a:p>
          <a:p>
            <a:r>
              <a:rPr lang="en-US" dirty="0" smtClean="0"/>
              <a:t>As many as 3.5 million Indians were transported to various colonies of European powers to provide labor on mainly sugar plantations. </a:t>
            </a:r>
          </a:p>
          <a:p>
            <a:pPr lvl="1"/>
            <a:r>
              <a:rPr lang="en-US" dirty="0" smtClean="0"/>
              <a:t>Of the 32,000 sent to Africa only 7,000 chose to stay</a:t>
            </a:r>
          </a:p>
          <a:p>
            <a:endParaRPr lang="en-US" dirty="0"/>
          </a:p>
          <a:p>
            <a:r>
              <a:rPr lang="en-US" b="1" dirty="0"/>
              <a:t>What were the Push/Pull Factors? Was their migration voluntary or Forced? Permanent or Temporary?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04" y="2440206"/>
            <a:ext cx="35718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97328"/>
            <a:ext cx="9905998" cy="12845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Examples of Migration: </a:t>
            </a:r>
            <a:r>
              <a:rPr lang="en-US" b="1" dirty="0" smtClean="0"/>
              <a:t>Chinese </a:t>
            </a:r>
            <a:r>
              <a:rPr lang="en-US" dirty="0" smtClean="0"/>
              <a:t>to South East Asia, Caribbean, South America, and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3" y="1850570"/>
            <a:ext cx="6484030" cy="44162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Chinese were in search of work during the latter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r>
              <a:rPr lang="en-US" dirty="0" smtClean="0"/>
              <a:t>Sought opportunities in agricultural and transportation industry. </a:t>
            </a:r>
          </a:p>
          <a:p>
            <a:r>
              <a:rPr lang="en-US" b="1" dirty="0" smtClean="0"/>
              <a:t>South East Asia:</a:t>
            </a:r>
          </a:p>
          <a:p>
            <a:pPr lvl="1"/>
            <a:r>
              <a:rPr lang="en-US" dirty="0" smtClean="0"/>
              <a:t>Malaya: Controlled Opium distribution</a:t>
            </a:r>
          </a:p>
          <a:p>
            <a:pPr lvl="1"/>
            <a:r>
              <a:rPr lang="en-US" dirty="0" smtClean="0"/>
              <a:t>Dutch East Indies: Held Colonial Government Office</a:t>
            </a:r>
          </a:p>
          <a:p>
            <a:pPr lvl="1"/>
            <a:r>
              <a:rPr lang="en-US" dirty="0" smtClean="0"/>
              <a:t>French Indochina: Heavily engaged in commerce </a:t>
            </a:r>
          </a:p>
          <a:p>
            <a:r>
              <a:rPr lang="en-US" b="1" dirty="0" smtClean="0"/>
              <a:t>The Americas:</a:t>
            </a:r>
          </a:p>
          <a:p>
            <a:pPr lvl="1"/>
            <a:r>
              <a:rPr lang="en-US" dirty="0" smtClean="0"/>
              <a:t>US: Came during the Gold Rush and worked on building Railroads</a:t>
            </a:r>
          </a:p>
          <a:p>
            <a:pPr lvl="1"/>
            <a:r>
              <a:rPr lang="en-US" dirty="0" smtClean="0"/>
              <a:t>Cuba and Peru: Went to work on Plantations after the abolishment of slavery. Stayed for temporary contracts. </a:t>
            </a:r>
          </a:p>
          <a:p>
            <a:r>
              <a:rPr lang="en-US" b="1" dirty="0" smtClean="0"/>
              <a:t>Reaction of People: </a:t>
            </a:r>
            <a:r>
              <a:rPr lang="en-US" dirty="0" smtClean="0"/>
              <a:t>Chinese Exclusion Act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What were the Push/Pull Factors? Was their migration voluntary or Forced? Permanent or Temporary</a:t>
            </a:r>
            <a:r>
              <a:rPr lang="en-US" b="1" dirty="0" smtClean="0"/>
              <a:t>?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48" y="2377800"/>
            <a:ext cx="3880124" cy="25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sheet provided and the resources listed…</a:t>
            </a:r>
          </a:p>
          <a:p>
            <a:pPr lvl="1"/>
            <a:r>
              <a:rPr lang="en-US" dirty="0" smtClean="0"/>
              <a:t>Write down the Push/Pull Factors of the British to Australia and New Zealand</a:t>
            </a:r>
          </a:p>
          <a:p>
            <a:pPr lvl="2"/>
            <a:r>
              <a:rPr lang="en-US" dirty="0" smtClean="0"/>
              <a:t>What type of factor were they? (Social, Political, Economic, Environmental)</a:t>
            </a:r>
          </a:p>
          <a:p>
            <a:pPr lvl="1"/>
            <a:r>
              <a:rPr lang="en-US" dirty="0" smtClean="0"/>
              <a:t>How did people get there? What were the challenges they faced?</a:t>
            </a:r>
          </a:p>
          <a:p>
            <a:pPr lvl="1"/>
            <a:r>
              <a:rPr lang="en-US" dirty="0" smtClean="0"/>
              <a:t>How were the migrants or natives of the area treated?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it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a thesis for this prompt…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 an argument that evaluates how similar the experiences of British migrants to Oceania were to other migrants during the time period of 1750-1900.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1694</TotalTime>
  <Words>653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Push Pull factors</vt:lpstr>
      <vt:lpstr>What is Migration?</vt:lpstr>
      <vt:lpstr>What are causes of migration?</vt:lpstr>
      <vt:lpstr>Four types of Push/Pull Factors </vt:lpstr>
      <vt:lpstr>Historical Examples of Migration: Italians to North America</vt:lpstr>
      <vt:lpstr>Historical Examples of Migration: Indians in East to Southern Africa, Caribbean and Southeast Asia</vt:lpstr>
      <vt:lpstr>Historical Examples of Migration: Chinese to South East Asia, Caribbean, South America, and North America</vt:lpstr>
      <vt:lpstr>Now it’s your turn….</vt:lpstr>
      <vt:lpstr>Wrap it up…</vt:lpstr>
    </vt:vector>
  </TitlesOfParts>
  <Company>JS Morton High School District 201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 Pull factors</dc:title>
  <dc:creator>Deanna Gordon</dc:creator>
  <cp:lastModifiedBy>Joy Eldridge</cp:lastModifiedBy>
  <cp:revision>19</cp:revision>
  <cp:lastPrinted>2020-02-24T14:15:14Z</cp:lastPrinted>
  <dcterms:created xsi:type="dcterms:W3CDTF">2020-02-11T15:09:54Z</dcterms:created>
  <dcterms:modified xsi:type="dcterms:W3CDTF">2020-02-24T14:28:18Z</dcterms:modified>
</cp:coreProperties>
</file>