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2.boisestate.edu/lockwoodm/Concepts/a_through_c.htm#arms_race_" TargetMode="External"/><Relationship Id="rId2" Type="http://schemas.openxmlformats.org/officeDocument/2006/relationships/hyperlink" Target="http://edtech2.boisestate.edu/lockwoodm/Concepts/d_through_i.htm#ethni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-BzMayiGC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youtube.com/watch?v=-W1QBin4hH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qoYmx_L-Xs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SSWH19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student will demonstrate an understanding of the global social, economic, and political impact of the cold war and </a:t>
            </a:r>
            <a:r>
              <a:rPr lang="en-US" smtClean="0"/>
              <a:t>decolonization from 1945-1989.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6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Revolutionary movements:</a:t>
            </a:r>
            <a:br>
              <a:rPr lang="en-US" dirty="0" smtClean="0"/>
            </a:br>
            <a:r>
              <a:rPr lang="en-US" dirty="0" smtClean="0"/>
              <a:t>									</a:t>
            </a:r>
            <a:r>
              <a:rPr lang="en-US" dirty="0" err="1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133601"/>
            <a:ext cx="4876800" cy="453813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charset="0"/>
                <a:ea typeface="ＭＳ Ｐゴシック" charset="0"/>
              </a:rPr>
              <a:t>Mohandas Gandhi:</a:t>
            </a:r>
          </a:p>
          <a:p>
            <a:pPr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	*Born into a Hindu family</a:t>
            </a:r>
          </a:p>
          <a:p>
            <a:pPr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	*faced discrimination</a:t>
            </a:r>
          </a:p>
          <a:p>
            <a:pPr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	*became leader of Congress party</a:t>
            </a:r>
          </a:p>
          <a:p>
            <a:pPr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	*practiced nonviolence (ahimsa) to bring about change</a:t>
            </a:r>
          </a:p>
          <a:p>
            <a:pPr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	*civil disobedience: refusal to obey unjust laws</a:t>
            </a:r>
          </a:p>
          <a:p>
            <a:pPr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	*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could</a:t>
            </a:r>
            <a:r>
              <a:rPr lang="en-US" sz="2000" dirty="0">
                <a:latin typeface="Arial" charset="0"/>
                <a:ea typeface="ＭＳ Ｐゴシック" charset="0"/>
              </a:rPr>
              <a:t>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not </a:t>
            </a:r>
            <a:r>
              <a:rPr lang="en-US" sz="2000" dirty="0">
                <a:latin typeface="Arial" charset="0"/>
                <a:ea typeface="ＭＳ Ｐゴシック" charset="0"/>
              </a:rPr>
              <a:t>change India from religious conflicts between the Hindus and Muslims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048933"/>
            <a:ext cx="4876800" cy="44873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dirty="0"/>
              <a:t>The Salt March: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200" dirty="0"/>
              <a:t>	*Gandhi organized mass support to boycott British salt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200" dirty="0"/>
              <a:t>	*Gandhi &amp; 78 followers marched 240 miles to the sea to get salt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200" dirty="0"/>
              <a:t>	*arrested &amp; jailed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200" dirty="0"/>
              <a:t>	*British look bad in public eye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200" dirty="0"/>
              <a:t>	*British forced to hand over some control over salt industry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0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gand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4" b="27204"/>
          <a:stretch>
            <a:fillRect/>
          </a:stretch>
        </p:blipFill>
        <p:spPr>
          <a:xfrm>
            <a:off x="237066" y="2336800"/>
            <a:ext cx="5029201" cy="4334933"/>
          </a:xfrm>
          <a:prstGeom prst="rect">
            <a:avLst/>
          </a:prstGeom>
        </p:spPr>
      </p:pic>
      <p:pic>
        <p:nvPicPr>
          <p:cNvPr id="3" name="Content Placeholder 3" descr="sa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 b="5159"/>
          <a:stretch>
            <a:fillRect/>
          </a:stretch>
        </p:blipFill>
        <p:spPr>
          <a:xfrm>
            <a:off x="4707466" y="211668"/>
            <a:ext cx="7366000" cy="43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17600"/>
            <a:ext cx="9905998" cy="54355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  <a:ea typeface="ＭＳ Ｐゴシック" charset="0"/>
              </a:rPr>
              <a:t>When India was granted its independence, it was partitioned into two countries: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</a:rPr>
              <a:t>		*India (Hindu)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</a:rPr>
              <a:t>		*East (now Bangladesh) and West Pakistan		(Muslim)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  <a:ea typeface="ＭＳ Ｐゴシック" charset="0"/>
              </a:rPr>
              <a:t>Although the current governments have had success in feeding their over 1 billion inhabitants, many problems exist between the countries, including: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</a:rPr>
              <a:t>		*</a:t>
            </a:r>
            <a:r>
              <a:rPr lang="en-US" sz="2800" dirty="0">
                <a:latin typeface="Arial" charset="0"/>
                <a:ea typeface="ＭＳ Ｐゴシック" charset="0"/>
                <a:hlinkClick r:id="rId2"/>
              </a:rPr>
              <a:t>ethnic</a:t>
            </a:r>
            <a:r>
              <a:rPr lang="en-US" sz="2800" dirty="0">
                <a:latin typeface="Arial" charset="0"/>
                <a:ea typeface="ＭＳ Ｐゴシック" charset="0"/>
              </a:rPr>
              <a:t> and religious conflict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</a:rPr>
              <a:t>		*a nuclear </a:t>
            </a:r>
            <a:r>
              <a:rPr lang="en-US" sz="2800" dirty="0">
                <a:latin typeface="Arial" charset="0"/>
                <a:ea typeface="ＭＳ Ｐゴシック" charset="0"/>
                <a:hlinkClick r:id="rId3"/>
              </a:rPr>
              <a:t>arms race</a:t>
            </a:r>
            <a:r>
              <a:rPr lang="en-US" sz="2800" dirty="0">
                <a:latin typeface="Arial" charset="0"/>
                <a:ea typeface="ＭＳ Ｐゴシック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</a:rPr>
              <a:t>		*dispute over the northern provinces of	Kashmir and Jammu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rt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7333" y="270933"/>
            <a:ext cx="8195734" cy="6197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338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Revolutionary movements:</a:t>
            </a:r>
            <a:br>
              <a:rPr lang="en-US" dirty="0" smtClean="0"/>
            </a:br>
            <a:r>
              <a:rPr lang="en-US" dirty="0" smtClean="0"/>
              <a:t>									</a:t>
            </a:r>
            <a:r>
              <a:rPr lang="en-US" dirty="0" err="1" smtClean="0"/>
              <a:t>india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150532"/>
            <a:ext cx="4876800" cy="4402667"/>
          </a:xfrm>
        </p:spPr>
        <p:txBody>
          <a:bodyPr/>
          <a:lstStyle/>
          <a:p>
            <a:r>
              <a:rPr lang="en-US" sz="2600" dirty="0">
                <a:latin typeface="Arial" charset="0"/>
                <a:ea typeface="ＭＳ Ｐゴシック" charset="0"/>
              </a:rPr>
              <a:t>Jawaharlal </a:t>
            </a:r>
            <a:r>
              <a:rPr lang="en-US" sz="2600" dirty="0" smtClean="0">
                <a:latin typeface="Arial" charset="0"/>
                <a:ea typeface="ＭＳ Ｐゴシック" charset="0"/>
              </a:rPr>
              <a:t>Nehru: Prime </a:t>
            </a:r>
            <a:r>
              <a:rPr lang="en-US" sz="2600" dirty="0">
                <a:latin typeface="Arial" charset="0"/>
                <a:ea typeface="ＭＳ Ｐゴシック" charset="0"/>
              </a:rPr>
              <a:t>Minister </a:t>
            </a:r>
          </a:p>
          <a:p>
            <a:pPr>
              <a:buNone/>
            </a:pPr>
            <a:r>
              <a:rPr lang="en-US" sz="2600" dirty="0">
                <a:latin typeface="Arial" charset="0"/>
                <a:ea typeface="ＭＳ Ｐゴシック" charset="0"/>
              </a:rPr>
              <a:t>	(1947-1964)</a:t>
            </a:r>
          </a:p>
          <a:p>
            <a:r>
              <a:rPr lang="en-US" sz="2600" dirty="0" smtClean="0">
                <a:latin typeface="Arial" charset="0"/>
                <a:ea typeface="ＭＳ Ｐゴシック" charset="0"/>
              </a:rPr>
              <a:t>promoted </a:t>
            </a:r>
            <a:r>
              <a:rPr lang="en-US" sz="2600" dirty="0">
                <a:latin typeface="Arial" charset="0"/>
                <a:ea typeface="ＭＳ Ｐゴシック" charset="0"/>
              </a:rPr>
              <a:t>economic </a:t>
            </a:r>
            <a:r>
              <a:rPr lang="en-US" sz="2600" dirty="0" smtClean="0">
                <a:latin typeface="Arial" charset="0"/>
                <a:ea typeface="ＭＳ Ｐゴシック" charset="0"/>
              </a:rPr>
              <a:t>growth </a:t>
            </a:r>
            <a:r>
              <a:rPr lang="en-US" sz="2600" dirty="0">
                <a:latin typeface="Arial" charset="0"/>
                <a:ea typeface="ＭＳ Ｐゴシック" charset="0"/>
              </a:rPr>
              <a:t>&amp; social change</a:t>
            </a:r>
          </a:p>
          <a:p>
            <a:r>
              <a:rPr lang="en-US" sz="2600" dirty="0" smtClean="0">
                <a:latin typeface="Arial" charset="0"/>
                <a:ea typeface="ＭＳ Ｐゴシック" charset="0"/>
              </a:rPr>
              <a:t>caught </a:t>
            </a:r>
            <a:r>
              <a:rPr lang="en-US" sz="2600" dirty="0">
                <a:latin typeface="Arial" charset="0"/>
                <a:ea typeface="ＭＳ Ｐゴシック" charset="0"/>
              </a:rPr>
              <a:t>in middle of </a:t>
            </a:r>
            <a:r>
              <a:rPr lang="en-US" sz="2600" dirty="0" smtClean="0">
                <a:latin typeface="Arial" charset="0"/>
                <a:ea typeface="ＭＳ Ｐゴシック" charset="0"/>
              </a:rPr>
              <a:t>argument </a:t>
            </a:r>
            <a:r>
              <a:rPr lang="en-US" sz="2600" dirty="0">
                <a:latin typeface="Arial" charset="0"/>
                <a:ea typeface="ＭＳ Ｐゴシック" charset="0"/>
              </a:rPr>
              <a:t>division of </a:t>
            </a:r>
          </a:p>
          <a:p>
            <a:pPr>
              <a:buNone/>
            </a:pPr>
            <a:r>
              <a:rPr lang="en-US" sz="2600" dirty="0">
                <a:latin typeface="Arial" charset="0"/>
                <a:ea typeface="ＭＳ Ｐゴシック" charset="0"/>
              </a:rPr>
              <a:t>	India (Pakistan)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6" descr="nehru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2" b="11432"/>
          <a:stretch>
            <a:fillRect/>
          </a:stretch>
        </p:blipFill>
        <p:spPr bwMode="auto">
          <a:xfrm>
            <a:off x="1141412" y="2133601"/>
            <a:ext cx="4876800" cy="435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9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Revolutionary movements:</a:t>
            </a:r>
            <a:br>
              <a:rPr lang="en-US" dirty="0" smtClean="0"/>
            </a:br>
            <a:r>
              <a:rPr lang="en-US" dirty="0" smtClean="0"/>
              <a:t>									</a:t>
            </a:r>
            <a:r>
              <a:rPr lang="en-US" dirty="0" err="1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218267"/>
            <a:ext cx="4876800" cy="41486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  <a:ea typeface="ＭＳ Ｐゴシック" charset="0"/>
              </a:rPr>
              <a:t>Indira </a:t>
            </a:r>
            <a:r>
              <a:rPr lang="en-US" sz="2600" dirty="0" smtClean="0">
                <a:latin typeface="Arial" charset="0"/>
                <a:ea typeface="ＭＳ Ｐゴシック" charset="0"/>
              </a:rPr>
              <a:t>Gandhi: Prime </a:t>
            </a:r>
            <a:r>
              <a:rPr lang="en-US" sz="2600" dirty="0">
                <a:latin typeface="Arial" charset="0"/>
                <a:ea typeface="ＭＳ Ｐゴシック" charset="0"/>
              </a:rPr>
              <a:t>Minister </a:t>
            </a:r>
          </a:p>
          <a:p>
            <a:pPr>
              <a:lnSpc>
                <a:spcPct val="90000"/>
              </a:lnSpc>
              <a:buNone/>
            </a:pPr>
            <a:r>
              <a:rPr lang="en-US" sz="2600" dirty="0">
                <a:latin typeface="Arial" charset="0"/>
                <a:ea typeface="ＭＳ Ｐゴシック" charset="0"/>
              </a:rPr>
              <a:t>	(1966-1984</a:t>
            </a:r>
            <a:r>
              <a:rPr lang="en-US" sz="2600" dirty="0" smtClean="0">
                <a:latin typeface="Arial" charset="0"/>
                <a:ea typeface="ＭＳ Ｐゴシック" charset="0"/>
              </a:rPr>
              <a:t>)</a:t>
            </a:r>
            <a:endParaRPr lang="en-US" sz="26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Arial" charset="0"/>
                <a:ea typeface="ＭＳ Ｐゴシック" charset="0"/>
              </a:rPr>
              <a:t>Nehru</a:t>
            </a:r>
            <a:r>
              <a:rPr lang="ja-JP" altLang="en-US" sz="2600" dirty="0" smtClean="0">
                <a:latin typeface="Arial" charset="0"/>
                <a:ea typeface="ＭＳ Ｐゴシック" charset="0"/>
              </a:rPr>
              <a:t>’</a:t>
            </a:r>
            <a:r>
              <a:rPr lang="en-US" altLang="ja-JP" sz="2600" dirty="0" smtClean="0">
                <a:latin typeface="Arial" charset="0"/>
                <a:ea typeface="ＭＳ Ｐゴシック" charset="0"/>
              </a:rPr>
              <a:t>s </a:t>
            </a:r>
            <a:r>
              <a:rPr lang="en-US" altLang="ja-JP" sz="2600" dirty="0">
                <a:latin typeface="Arial" charset="0"/>
                <a:ea typeface="ＭＳ Ｐゴシック" charset="0"/>
              </a:rPr>
              <a:t>daughter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Arial" charset="0"/>
                <a:ea typeface="ＭＳ Ｐゴシック" charset="0"/>
              </a:rPr>
              <a:t>tough </a:t>
            </a:r>
            <a:r>
              <a:rPr lang="en-US" sz="2600" dirty="0">
                <a:latin typeface="Arial" charset="0"/>
                <a:ea typeface="ＭＳ Ｐゴシック" charset="0"/>
              </a:rPr>
              <a:t>ruler &amp; </a:t>
            </a:r>
            <a:r>
              <a:rPr lang="en-US" sz="2600" dirty="0" smtClean="0">
                <a:latin typeface="Arial" charset="0"/>
                <a:ea typeface="ＭＳ Ｐゴシック" charset="0"/>
              </a:rPr>
              <a:t>challenged discrimination against </a:t>
            </a:r>
            <a:r>
              <a:rPr lang="en-US" sz="2600" dirty="0">
                <a:latin typeface="Arial" charset="0"/>
                <a:ea typeface="ＭＳ Ｐゴシック" charset="0"/>
              </a:rPr>
              <a:t>women</a:t>
            </a:r>
          </a:p>
          <a:p>
            <a:endParaRPr lang="en-US" dirty="0"/>
          </a:p>
        </p:txBody>
      </p:sp>
      <p:pic>
        <p:nvPicPr>
          <p:cNvPr id="5" name="Content Placeholder 7" descr="indir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9" b="16059"/>
          <a:stretch>
            <a:fillRect/>
          </a:stretch>
        </p:blipFill>
        <p:spPr bwMode="auto">
          <a:xfrm>
            <a:off x="6170612" y="2286001"/>
            <a:ext cx="4876800" cy="414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106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Revolutionary movements:</a:t>
            </a:r>
            <a:br>
              <a:rPr lang="en-US" dirty="0" smtClean="0"/>
            </a:br>
            <a:r>
              <a:rPr lang="en-US" dirty="0" smtClean="0"/>
              <a:t>									</a:t>
            </a:r>
            <a:r>
              <a:rPr lang="en-US" dirty="0" err="1" smtClean="0"/>
              <a:t>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33600"/>
            <a:ext cx="9905998" cy="45550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/>
              <a:t>Kwame Nkrumah:</a:t>
            </a:r>
          </a:p>
          <a:p>
            <a:pPr>
              <a:defRPr/>
            </a:pPr>
            <a:r>
              <a:rPr lang="en-US" sz="2600" dirty="0" smtClean="0"/>
              <a:t>led </a:t>
            </a:r>
            <a:r>
              <a:rPr lang="en-US" sz="2600" dirty="0"/>
              <a:t>nationalist movement in Africa</a:t>
            </a:r>
          </a:p>
          <a:p>
            <a:pPr>
              <a:defRPr/>
            </a:pPr>
            <a:r>
              <a:rPr lang="en-US" sz="2600" dirty="0" smtClean="0"/>
              <a:t>Ghana </a:t>
            </a:r>
            <a:r>
              <a:rPr lang="en-US" sz="2600" dirty="0"/>
              <a:t>was the first African nation (south of the Sahara) to win independence</a:t>
            </a:r>
          </a:p>
          <a:p>
            <a:pPr>
              <a:defRPr/>
            </a:pPr>
            <a:r>
              <a:rPr lang="en-US" sz="2600" dirty="0" smtClean="0"/>
              <a:t>supported </a:t>
            </a:r>
            <a:r>
              <a:rPr lang="en-US" sz="2600" dirty="0"/>
              <a:t>socialism</a:t>
            </a:r>
          </a:p>
          <a:p>
            <a:pPr>
              <a:defRPr/>
            </a:pPr>
            <a:r>
              <a:rPr lang="en-US" sz="2600" dirty="0" smtClean="0"/>
              <a:t>left </a:t>
            </a:r>
            <a:r>
              <a:rPr lang="en-US" sz="2600" dirty="0"/>
              <a:t>Ghana in large debt</a:t>
            </a:r>
          </a:p>
          <a:p>
            <a:pPr>
              <a:defRPr/>
            </a:pPr>
            <a:r>
              <a:rPr lang="en-US" sz="2600" dirty="0" smtClean="0"/>
              <a:t>government </a:t>
            </a:r>
            <a:r>
              <a:rPr lang="en-US" sz="2600" dirty="0"/>
              <a:t>became corrupt</a:t>
            </a:r>
          </a:p>
          <a:p>
            <a:r>
              <a:rPr lang="en-US" dirty="0">
                <a:latin typeface="Arial" charset="0"/>
                <a:ea typeface="ＭＳ Ｐゴシック" charset="0"/>
                <a:hlinkClick r:id="rId2"/>
              </a:rPr>
              <a:t>http://www.youtube.com/watch?v=P-</a:t>
            </a:r>
            <a:r>
              <a:rPr lang="en-US" dirty="0" smtClean="0">
                <a:latin typeface="Arial" charset="0"/>
                <a:ea typeface="ＭＳ Ｐゴシック" charset="0"/>
                <a:hlinkClick r:id="rId2"/>
              </a:rPr>
              <a:t>BzMayiGCw</a:t>
            </a:r>
            <a:endParaRPr lang="en-US" dirty="0" smtClean="0"/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nkruma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0" b="17720"/>
          <a:stretch>
            <a:fillRect/>
          </a:stretch>
        </p:blipFill>
        <p:spPr>
          <a:xfrm>
            <a:off x="1761067" y="1126066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16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Writing-to-win:</a:t>
            </a:r>
            <a:br>
              <a:rPr lang="en-US" dirty="0" smtClean="0"/>
            </a:br>
            <a:r>
              <a:rPr lang="en-US" dirty="0" smtClean="0"/>
              <a:t>nonviolence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52133"/>
            <a:ext cx="9905998" cy="4047067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You will think of a law that you do not agree with in your community (ex. Seatbelts, no texting while driving, etc.).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1</a:t>
            </a:r>
            <a:r>
              <a:rPr lang="en-US" baseline="30000" dirty="0">
                <a:latin typeface="Arial" charset="0"/>
                <a:ea typeface="ＭＳ Ｐゴシック" charset="0"/>
              </a:rPr>
              <a:t>st</a:t>
            </a:r>
            <a:r>
              <a:rPr lang="en-US" dirty="0">
                <a:latin typeface="Arial" charset="0"/>
                <a:ea typeface="ＭＳ Ｐゴシック" charset="0"/>
              </a:rPr>
              <a:t> Paragraph: You will explain the law and why you disagree with it (NOT BECAUSE YOU JUST DON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dirty="0">
                <a:latin typeface="Arial" charset="0"/>
                <a:ea typeface="ＭＳ Ｐゴシック" charset="0"/>
              </a:rPr>
              <a:t>T LIKE IT)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2</a:t>
            </a:r>
            <a:r>
              <a:rPr lang="en-US" baseline="30000" dirty="0">
                <a:latin typeface="Arial" charset="0"/>
                <a:ea typeface="ＭＳ Ｐゴシック" charset="0"/>
              </a:rPr>
              <a:t>nd</a:t>
            </a:r>
            <a:r>
              <a:rPr lang="en-US" dirty="0">
                <a:latin typeface="Arial" charset="0"/>
                <a:ea typeface="ＭＳ Ｐゴシック" charset="0"/>
              </a:rPr>
              <a:t> Paragraph: Explain how you would go about having this law changed, nonviolently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30000" dirty="0">
                <a:latin typeface="Arial" charset="0"/>
                <a:ea typeface="ＭＳ Ｐゴシック" charset="0"/>
              </a:rPr>
              <a:t>rd</a:t>
            </a:r>
            <a:r>
              <a:rPr lang="en-US" dirty="0">
                <a:latin typeface="Arial" charset="0"/>
                <a:ea typeface="ＭＳ Ｐゴシック" charset="0"/>
              </a:rPr>
              <a:t> Paragraph: Explain how using nonviolence, like Gandhi and Martin Luther King Jr. can prove to be successful at changing people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dirty="0">
                <a:latin typeface="Arial" charset="0"/>
                <a:ea typeface="ＭＳ Ｐゴシック" charset="0"/>
              </a:rPr>
              <a:t>s minds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77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64267"/>
            <a:ext cx="9905998" cy="43349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/>
              <a:t>Britain controlled Palestine and was in favor of an Israeli homeland inside Palestine.</a:t>
            </a:r>
          </a:p>
          <a:p>
            <a:pPr>
              <a:defRPr/>
            </a:pPr>
            <a:r>
              <a:rPr lang="en-US" sz="2600" dirty="0"/>
              <a:t>Holocaust caused worldwide support for a Jewish homeland</a:t>
            </a:r>
          </a:p>
          <a:p>
            <a:pPr>
              <a:defRPr/>
            </a:pPr>
            <a:r>
              <a:rPr lang="en-US" sz="2600" dirty="0"/>
              <a:t>1947: UN draws up a plan to divide Palestine into an Arab state and a Jewish state—Arabs reject plan</a:t>
            </a:r>
          </a:p>
          <a:p>
            <a:pPr>
              <a:defRPr/>
            </a:pPr>
            <a:r>
              <a:rPr lang="en-US" sz="2600" dirty="0"/>
              <a:t>1948: Britain withdraws from Palestine &amp; Jews set up the independent State of </a:t>
            </a:r>
            <a:r>
              <a:rPr lang="en-US" sz="2600" dirty="0" smtClean="0"/>
              <a:t>Israel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745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war: </a:t>
            </a:r>
            <a:br>
              <a:rPr lang="en-US" dirty="0" smtClean="0"/>
            </a:br>
            <a:r>
              <a:rPr lang="en-US" dirty="0" smtClean="0"/>
              <a:t>1945-1991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421467"/>
            <a:ext cx="9905998" cy="43010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 and USSR emerge world war ii as superpowers </a:t>
            </a:r>
          </a:p>
          <a:p>
            <a:r>
              <a:rPr lang="en-US" sz="2400" dirty="0" smtClean="0"/>
              <a:t>Began in </a:t>
            </a:r>
            <a:r>
              <a:rPr lang="en-US" sz="2400" dirty="0" err="1" smtClean="0"/>
              <a:t>europe</a:t>
            </a:r>
            <a:endParaRPr lang="en-US" sz="2400" dirty="0" smtClean="0"/>
          </a:p>
          <a:p>
            <a:r>
              <a:rPr lang="en-US" sz="2400" dirty="0" smtClean="0"/>
              <a:t>Each formed a </a:t>
            </a:r>
            <a:r>
              <a:rPr lang="en-US" sz="2400" dirty="0" err="1" smtClean="0"/>
              <a:t>european</a:t>
            </a:r>
            <a:r>
              <a:rPr lang="en-US" sz="2400" dirty="0" smtClean="0"/>
              <a:t> military alliance made up of countries that it occupied or protected (us: </a:t>
            </a:r>
            <a:r>
              <a:rPr lang="en-US" sz="2400" dirty="0" err="1" smtClean="0"/>
              <a:t>nato</a:t>
            </a:r>
            <a:r>
              <a:rPr lang="en-US" sz="2400" dirty="0" smtClean="0"/>
              <a:t>, </a:t>
            </a:r>
            <a:r>
              <a:rPr lang="en-US" sz="2400" dirty="0" err="1" smtClean="0"/>
              <a:t>ussr</a:t>
            </a:r>
            <a:r>
              <a:rPr lang="en-US" sz="2400" dirty="0" smtClean="0"/>
              <a:t>: </a:t>
            </a:r>
            <a:r>
              <a:rPr lang="en-US" sz="2400" dirty="0" err="1" smtClean="0"/>
              <a:t>warsaw</a:t>
            </a:r>
            <a:r>
              <a:rPr lang="en-US" sz="2400" dirty="0" smtClean="0"/>
              <a:t> pact)</a:t>
            </a:r>
          </a:p>
          <a:p>
            <a:r>
              <a:rPr lang="en-US" sz="2400" dirty="0" smtClean="0"/>
              <a:t>Disagreed over government in </a:t>
            </a:r>
            <a:r>
              <a:rPr lang="en-US" sz="2400" dirty="0" err="1" smtClean="0"/>
              <a:t>europe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*us= democracy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*</a:t>
            </a:r>
            <a:r>
              <a:rPr lang="en-US" sz="2400" dirty="0" err="1" smtClean="0"/>
              <a:t>ussr</a:t>
            </a:r>
            <a:r>
              <a:rPr lang="en-US" sz="2400" dirty="0" smtClean="0"/>
              <a:t>= communism</a:t>
            </a:r>
            <a:endParaRPr lang="en-US" sz="2400" dirty="0"/>
          </a:p>
        </p:txBody>
      </p:sp>
      <p:pic>
        <p:nvPicPr>
          <p:cNvPr id="4" name="Picture 4" descr="cold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33" y="474133"/>
            <a:ext cx="3776134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31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03201"/>
            <a:ext cx="9905998" cy="965200"/>
          </a:xfrm>
        </p:spPr>
        <p:txBody>
          <a:bodyPr/>
          <a:lstStyle/>
          <a:p>
            <a:r>
              <a:rPr lang="en-US" dirty="0" smtClean="0"/>
              <a:t>																		Israel: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Obstacles to peace:</a:t>
            </a:r>
          </a:p>
          <a:p>
            <a:pPr>
              <a:buNone/>
              <a:defRPr/>
            </a:pPr>
            <a:r>
              <a:rPr lang="en-US" sz="2400" dirty="0"/>
              <a:t>	1. Land</a:t>
            </a:r>
          </a:p>
          <a:p>
            <a:pPr>
              <a:buNone/>
              <a:defRPr/>
            </a:pPr>
            <a:r>
              <a:rPr lang="en-US" sz="2400" dirty="0"/>
              <a:t>	2. West Bank </a:t>
            </a:r>
          </a:p>
          <a:p>
            <a:pPr>
              <a:buNone/>
              <a:defRPr/>
            </a:pPr>
            <a:r>
              <a:rPr lang="en-US" sz="2400" dirty="0"/>
              <a:t>		settlements</a:t>
            </a:r>
          </a:p>
          <a:p>
            <a:pPr>
              <a:buNone/>
              <a:defRPr/>
            </a:pPr>
            <a:r>
              <a:rPr lang="en-US" sz="2400" dirty="0"/>
              <a:t>	3. Jerusalem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israel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9" b="12579"/>
          <a:stretch>
            <a:fillRect/>
          </a:stretch>
        </p:blipFill>
        <p:spPr bwMode="auto">
          <a:xfrm>
            <a:off x="914400" y="406400"/>
            <a:ext cx="5103812" cy="62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151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947333"/>
            <a:ext cx="4876800" cy="4487334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latin typeface="Arial" charset="0"/>
                <a:ea typeface="ＭＳ Ｐゴシック" charset="0"/>
              </a:rPr>
              <a:t>Arabs in Palestine will launch 3 wars against the Jews, failing to defeat Israel</a:t>
            </a:r>
          </a:p>
          <a:p>
            <a:r>
              <a:rPr lang="en-US" sz="2200" dirty="0">
                <a:latin typeface="Arial" charset="0"/>
                <a:ea typeface="ＭＳ Ｐゴシック" charset="0"/>
              </a:rPr>
              <a:t>Israel gains more land</a:t>
            </a:r>
          </a:p>
          <a:p>
            <a:r>
              <a:rPr lang="en-US" sz="2200" dirty="0">
                <a:latin typeface="Arial" charset="0"/>
                <a:ea typeface="ＭＳ Ｐゴシック" charset="0"/>
              </a:rPr>
              <a:t>Arabs left their homes in Israeli territory &amp; Jews from Arab lands were driven from their homes (displacement)</a:t>
            </a:r>
          </a:p>
          <a:p>
            <a:r>
              <a:rPr lang="en-US" sz="2200" dirty="0">
                <a:latin typeface="Arial" charset="0"/>
                <a:ea typeface="ＭＳ Ｐゴシック" charset="0"/>
              </a:rPr>
              <a:t>1973: gains the West Bank, Jerusalem, and the Gaza 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Strip</a:t>
            </a:r>
            <a:endParaRPr lang="en-US" sz="2200" dirty="0">
              <a:latin typeface="Arial" charset="0"/>
              <a:ea typeface="ＭＳ Ｐゴシック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286000"/>
            <a:ext cx="4876800" cy="4013200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latin typeface="Arial" charset="0"/>
                <a:ea typeface="ＭＳ Ｐゴシック" charset="0"/>
              </a:rPr>
              <a:t>Palestinian Liberation Organization (PLO); headed by </a:t>
            </a:r>
            <a:r>
              <a:rPr lang="en-US" sz="2200" dirty="0" err="1">
                <a:latin typeface="Arial" charset="0"/>
                <a:ea typeface="ＭＳ Ｐゴシック" charset="0"/>
              </a:rPr>
              <a:t>Yasir</a:t>
            </a:r>
            <a:r>
              <a:rPr lang="en-US" sz="2200" dirty="0">
                <a:latin typeface="Arial" charset="0"/>
                <a:ea typeface="ＭＳ Ｐゴシック" charset="0"/>
              </a:rPr>
              <a:t> Arafat</a:t>
            </a:r>
          </a:p>
          <a:p>
            <a:endParaRPr lang="en-US" sz="2200" dirty="0">
              <a:latin typeface="Arial" charset="0"/>
              <a:ea typeface="ＭＳ Ｐゴシック" charset="0"/>
            </a:endParaRPr>
          </a:p>
          <a:p>
            <a:r>
              <a:rPr lang="en-US" sz="2200" dirty="0">
                <a:latin typeface="Arial" charset="0"/>
                <a:ea typeface="ＭＳ Ｐゴシック" charset="0"/>
              </a:rPr>
              <a:t>PLO in support of destruction of Israel</a:t>
            </a:r>
          </a:p>
          <a:p>
            <a:pPr>
              <a:buNone/>
            </a:pPr>
            <a:endParaRPr lang="en-US" sz="2200" dirty="0">
              <a:latin typeface="Arial" charset="0"/>
              <a:ea typeface="ＭＳ Ｐゴシック" charset="0"/>
            </a:endParaRPr>
          </a:p>
          <a:p>
            <a:r>
              <a:rPr lang="en-US" sz="2200" dirty="0">
                <a:latin typeface="Arial" charset="0"/>
                <a:ea typeface="ＭＳ Ｐゴシック" charset="0"/>
              </a:rPr>
              <a:t>Began using violence (airplane hijacking, killing, suicide bombers, 1972 Olympic Games)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56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44365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Peace?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latin typeface="Arial" charset="0"/>
                <a:ea typeface="ＭＳ Ｐゴシック" charset="0"/>
              </a:rPr>
              <a:t>1993</a:t>
            </a:r>
            <a:r>
              <a:rPr lang="en-US" sz="2400" dirty="0">
                <a:latin typeface="Arial" charset="0"/>
                <a:ea typeface="ＭＳ Ｐゴシック" charset="0"/>
              </a:rPr>
              <a:t>: Oslo Accords</a:t>
            </a:r>
            <a:br>
              <a:rPr lang="en-US" sz="2400" dirty="0">
                <a:latin typeface="Arial" charset="0"/>
                <a:ea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</a:rPr>
              <a:t>	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(plan </a:t>
            </a:r>
            <a:r>
              <a:rPr lang="en-US" sz="2400" dirty="0">
                <a:latin typeface="Arial" charset="0"/>
                <a:ea typeface="ＭＳ Ｐゴシック" charset="0"/>
              </a:rPr>
              <a:t>of peace among Arabs and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Jews)</a:t>
            </a:r>
            <a:r>
              <a:rPr lang="en-US" sz="2400" dirty="0">
                <a:latin typeface="Arial" charset="0"/>
                <a:ea typeface="ＭＳ Ｐゴシック" charset="0"/>
              </a:rPr>
              <a:t/>
            </a:r>
            <a:br>
              <a:rPr lang="en-US" sz="2400" dirty="0">
                <a:latin typeface="Arial" charset="0"/>
                <a:ea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</a:rPr>
              <a:t/>
            </a:r>
            <a:br>
              <a:rPr lang="en-US" sz="2400" dirty="0">
                <a:latin typeface="Arial" charset="0"/>
                <a:ea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</a:rPr>
              <a:t>PLO recognizes Israel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’</a:t>
            </a:r>
            <a:r>
              <a:rPr lang="en-US" sz="2400" dirty="0">
                <a:latin typeface="Arial" charset="0"/>
                <a:ea typeface="ＭＳ Ｐゴシック" charset="0"/>
              </a:rPr>
              <a:t>s right to exist</a:t>
            </a:r>
            <a:br>
              <a:rPr lang="en-US" sz="2400" dirty="0">
                <a:latin typeface="Arial" charset="0"/>
                <a:ea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</a:rPr>
              <a:t/>
            </a:r>
            <a:br>
              <a:rPr lang="en-US" sz="2400" dirty="0">
                <a:latin typeface="Arial" charset="0"/>
                <a:ea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</a:rPr>
              <a:t>Israeli Prime Minister dies; fighting continues</a:t>
            </a:r>
            <a:br>
              <a:rPr lang="en-US" sz="2400" dirty="0">
                <a:latin typeface="Arial" charset="0"/>
                <a:ea typeface="ＭＳ Ｐゴシック" charset="0"/>
              </a:rPr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isra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135467"/>
            <a:ext cx="3124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peac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" y="2370666"/>
            <a:ext cx="16002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6" y="4639732"/>
            <a:ext cx="3014134" cy="209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pe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33" y="169333"/>
            <a:ext cx="3048000" cy="245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yc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933" y="4682067"/>
            <a:ext cx="30480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754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Writing-to-win: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30401"/>
            <a:ext cx="9905998" cy="3860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Do you think that Jews have a right to their own country? Why or why not?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Do you think it is fair that they chose Palestinian lands? Why or why not?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Do you believe that the Israeli settlements in Palestinian territories is a violation of international law? Why or why not?</a:t>
            </a:r>
          </a:p>
          <a:p>
            <a:pPr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</a:rPr>
              <a:t>1 PARAGRAPH FOR EACH QUESTION</a:t>
            </a:r>
            <a:r>
              <a:rPr lang="en-US" b="1" dirty="0" smtClean="0">
                <a:latin typeface="Arial" charset="0"/>
                <a:ea typeface="ＭＳ Ｐゴシック" charset="0"/>
              </a:rPr>
              <a:t>!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25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016000"/>
            <a:ext cx="3549121" cy="931333"/>
          </a:xfrm>
        </p:spPr>
        <p:txBody>
          <a:bodyPr/>
          <a:lstStyle/>
          <a:p>
            <a:r>
              <a:rPr lang="en-US" dirty="0" smtClean="0"/>
              <a:t>Arms race: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67" y="2065867"/>
            <a:ext cx="4555065" cy="4402665"/>
          </a:xfr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200" dirty="0">
                <a:latin typeface="Arial" charset="0"/>
                <a:ea typeface="ＭＳ Ｐゴシック" charset="0"/>
              </a:rPr>
              <a:t>Competition between countries 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to </a:t>
            </a:r>
            <a:r>
              <a:rPr lang="en-US" sz="2200" dirty="0">
                <a:latin typeface="Arial" charset="0"/>
                <a:ea typeface="ＭＳ Ｐゴシック" charset="0"/>
              </a:rPr>
              <a:t>achieve superiority and quality 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of </a:t>
            </a:r>
            <a:r>
              <a:rPr lang="en-US" sz="2200" dirty="0">
                <a:latin typeface="Arial" charset="0"/>
                <a:ea typeface="ＭＳ Ｐゴシック" charset="0"/>
              </a:rPr>
              <a:t>military arms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200" dirty="0">
                <a:latin typeface="Arial" charset="0"/>
                <a:ea typeface="ＭＳ Ｐゴシック" charset="0"/>
              </a:rPr>
              <a:t>Example: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charset="0"/>
                <a:ea typeface="ＭＳ Ｐゴシック" charset="0"/>
              </a:rPr>
              <a:t>		United States v. 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charset="0"/>
                <a:ea typeface="ＭＳ Ｐゴシック" charset="0"/>
              </a:rPr>
              <a:t>		Soviet Union (COLD WAR)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200" dirty="0">
                <a:latin typeface="Arial" charset="0"/>
                <a:ea typeface="ＭＳ Ｐゴシック" charset="0"/>
              </a:rPr>
              <a:t>United States was first nuclear 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power </a:t>
            </a:r>
            <a:r>
              <a:rPr lang="en-US" sz="2200" dirty="0">
                <a:latin typeface="Arial" charset="0"/>
                <a:ea typeface="ＭＳ Ｐゴシック" charset="0"/>
              </a:rPr>
              <a:t>after WWII (dropping of 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atomic </a:t>
            </a:r>
            <a:r>
              <a:rPr lang="en-US" sz="2200" dirty="0">
                <a:latin typeface="Arial" charset="0"/>
                <a:ea typeface="ＭＳ Ｐゴシック" charset="0"/>
              </a:rPr>
              <a:t>bombs)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200" dirty="0">
                <a:latin typeface="Arial" charset="0"/>
                <a:ea typeface="ＭＳ Ｐゴシック" charset="0"/>
              </a:rPr>
              <a:t>1949: Soviets develop atomic 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bomb</a:t>
            </a:r>
            <a:endParaRPr lang="en-US" sz="2200" dirty="0">
              <a:latin typeface="Arial" charset="0"/>
              <a:ea typeface="ＭＳ Ｐゴシック" charset="0"/>
            </a:endParaRPr>
          </a:p>
        </p:txBody>
      </p:sp>
      <p:pic>
        <p:nvPicPr>
          <p:cNvPr id="5" name="Content Placeholder 4" descr="arms rac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3397"/>
          <a:stretch>
            <a:fillRect/>
          </a:stretch>
        </p:blipFill>
        <p:spPr bwMode="auto">
          <a:xfrm>
            <a:off x="4148666" y="406400"/>
            <a:ext cx="4697413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rms 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33" y="3386667"/>
            <a:ext cx="4284133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47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 race: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844799"/>
            <a:ext cx="9905998" cy="367453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  <a:ea typeface="ＭＳ Ｐゴシック" charset="0"/>
              </a:rPr>
              <a:t>Race was all about matching each other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’</a:t>
            </a:r>
            <a:r>
              <a:rPr lang="en-US" sz="2400" dirty="0">
                <a:latin typeface="Arial" charset="0"/>
                <a:ea typeface="ＭＳ Ｐゴシック" charset="0"/>
              </a:rPr>
              <a:t>s newest weapons 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Agreement created to limit the number of ABMs (anti-ballistic missiles)—missiles that could shoot down other missiles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Allowed for protection</a:t>
            </a:r>
          </a:p>
          <a:p>
            <a:r>
              <a:rPr lang="ja-JP" altLang="en-US" sz="2400" dirty="0"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latin typeface="Arial" charset="0"/>
                <a:ea typeface="ＭＳ Ｐゴシック" charset="0"/>
              </a:rPr>
              <a:t>Iron Curtain: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latin typeface="Arial" charset="0"/>
                <a:ea typeface="ＭＳ Ｐゴシック" charset="0"/>
              </a:rPr>
              <a:t> imaginary wall that divided East and West Europe (pg. 966)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Quote spoken by Winston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Churchill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4" descr="iron cur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33" y="135467"/>
            <a:ext cx="4351867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86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20134"/>
            <a:ext cx="9905998" cy="982134"/>
          </a:xfrm>
        </p:spPr>
        <p:txBody>
          <a:bodyPr/>
          <a:lstStyle/>
          <a:p>
            <a:r>
              <a:rPr lang="en-US" dirty="0" smtClean="0"/>
              <a:t>Hydrogen bomb: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931334"/>
            <a:ext cx="9905998" cy="3048000"/>
          </a:xfrm>
        </p:spPr>
        <p:txBody>
          <a:bodyPr/>
          <a:lstStyle/>
          <a:p>
            <a:r>
              <a:rPr lang="en-US" sz="2100" dirty="0">
                <a:latin typeface="Arial" charset="0"/>
                <a:ea typeface="ＭＳ Ｐゴシック" charset="0"/>
              </a:rPr>
              <a:t>1953: Both the US and Soviet Union had developed a hydrogen bomb</a:t>
            </a:r>
          </a:p>
          <a:p>
            <a:r>
              <a:rPr lang="en-US" sz="2100" dirty="0">
                <a:latin typeface="Arial" charset="0"/>
                <a:ea typeface="ＭＳ Ｐゴシック" charset="0"/>
              </a:rPr>
              <a:t>Much more destructive than an atomic bomb</a:t>
            </a:r>
          </a:p>
          <a:p>
            <a:r>
              <a:rPr lang="en-US" sz="2100" dirty="0">
                <a:latin typeface="Arial" charset="0"/>
                <a:ea typeface="ＭＳ Ｐゴシック" charset="0"/>
              </a:rPr>
              <a:t>Created a </a:t>
            </a:r>
            <a:r>
              <a:rPr lang="ja-JP" altLang="en-US" sz="21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2100" dirty="0">
                <a:latin typeface="Arial" charset="0"/>
                <a:ea typeface="ＭＳ Ｐゴシック" charset="0"/>
              </a:rPr>
              <a:t>balance of terror</a:t>
            </a:r>
            <a:r>
              <a:rPr lang="ja-JP" altLang="en-US" sz="2100" dirty="0">
                <a:latin typeface="Arial" charset="0"/>
                <a:ea typeface="ＭＳ Ｐゴシック" charset="0"/>
              </a:rPr>
              <a:t>”</a:t>
            </a:r>
            <a:endParaRPr lang="en-US" altLang="ja-JP" sz="2100" dirty="0">
              <a:latin typeface="Arial" charset="0"/>
              <a:ea typeface="ＭＳ Ｐゴシック" charset="0"/>
            </a:endParaRPr>
          </a:p>
          <a:p>
            <a:r>
              <a:rPr lang="en-US" sz="2100" dirty="0">
                <a:latin typeface="Arial" charset="0"/>
                <a:ea typeface="ＭＳ Ｐゴシック" charset="0"/>
              </a:rPr>
              <a:t>Both sides knew if they launched their weapons, they too would be destroyed</a:t>
            </a:r>
          </a:p>
          <a:p>
            <a:r>
              <a:rPr lang="en-US" sz="2100" dirty="0">
                <a:latin typeface="Arial" charset="0"/>
                <a:ea typeface="ＭＳ Ｐゴシック" charset="0"/>
              </a:rPr>
              <a:t>This helped to discourage nuclear war</a:t>
            </a:r>
          </a:p>
          <a:p>
            <a:endParaRPr lang="en-US" dirty="0"/>
          </a:p>
        </p:txBody>
      </p:sp>
      <p:pic>
        <p:nvPicPr>
          <p:cNvPr id="4" name="Picture 4" descr="hydrogen b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67" y="3793068"/>
            <a:ext cx="5029199" cy="28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72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575733"/>
            <a:ext cx="4876800" cy="602826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Both sides wanted to reduce the threat of nuclear war, so they met for disarmament talks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1969: Strategic Arms Limitation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	Talks (SALT) where the US and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	Soviet Union began to limit the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	number of nuclear weapons held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	by each side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1972 &amp; 1979: both sides signed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	agreements setting these limits</a:t>
            </a:r>
          </a:p>
          <a:p>
            <a:endParaRPr lang="en-US" dirty="0"/>
          </a:p>
        </p:txBody>
      </p:sp>
      <p:pic>
        <p:nvPicPr>
          <p:cNvPr id="9" name="Picture 4" descr="sal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78667"/>
            <a:ext cx="3877733" cy="333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71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66" y="237067"/>
            <a:ext cx="6824133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23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3014133"/>
            <a:ext cx="9905998" cy="3488267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Leads to an era of d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étente (relaxation of tensions)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US wanted to restrain the USSR through diplomatic agreements, not military force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Era of </a:t>
            </a:r>
            <a:r>
              <a:rPr lang="en-US" dirty="0">
                <a:latin typeface="Arial" charset="0"/>
                <a:ea typeface="ＭＳ Ｐゴシック" charset="0"/>
              </a:rPr>
              <a:t>d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étente ends in 1979 when the Soviet Union invaded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Afghanistan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4" name="Picture 5" descr="sal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33" y="203200"/>
            <a:ext cx="4792134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2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896533"/>
            <a:ext cx="4876800" cy="4622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“cold” no weapons or shots fired between the two countries</a:t>
            </a:r>
          </a:p>
          <a:p>
            <a:r>
              <a:rPr lang="en-US" sz="2400" dirty="0" smtClean="0"/>
              <a:t>Faced each other in combat in other countries (</a:t>
            </a:r>
            <a:r>
              <a:rPr lang="en-US" sz="2400" dirty="0" err="1" smtClean="0"/>
              <a:t>korea</a:t>
            </a:r>
            <a:r>
              <a:rPr lang="en-US" sz="2400" dirty="0" smtClean="0"/>
              <a:t>, </a:t>
            </a:r>
            <a:r>
              <a:rPr lang="en-US" sz="2400" dirty="0" err="1" smtClean="0"/>
              <a:t>cuba</a:t>
            </a:r>
            <a:r>
              <a:rPr lang="en-US" sz="2400" dirty="0" smtClean="0"/>
              <a:t>, china, </a:t>
            </a:r>
            <a:r>
              <a:rPr lang="en-US" sz="2400" dirty="0" err="1" smtClean="0"/>
              <a:t>vietnam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Iron curtain: tense line between the democratic west &amp; communist east</a:t>
            </a:r>
            <a:endParaRPr lang="en-US" sz="2400" dirty="0"/>
          </a:p>
        </p:txBody>
      </p:sp>
      <p:pic>
        <p:nvPicPr>
          <p:cNvPr id="5" name="Picture 5" descr="c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 b="10516"/>
          <a:stretch>
            <a:fillRect/>
          </a:stretch>
        </p:blipFill>
        <p:spPr bwMode="auto">
          <a:xfrm>
            <a:off x="6170611" y="1473200"/>
            <a:ext cx="5445655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67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								Space race: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895599"/>
            <a:ext cx="4876800" cy="3725333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</a:rPr>
              <a:t>USSR used resources in science and technology and launched </a:t>
            </a:r>
            <a:r>
              <a:rPr lang="en-US" sz="2200" i="1" dirty="0">
                <a:latin typeface="Arial" charset="0"/>
                <a:ea typeface="ＭＳ Ｐゴシック" charset="0"/>
              </a:rPr>
              <a:t>Sputnik I</a:t>
            </a:r>
            <a:r>
              <a:rPr lang="en-US" sz="2200" dirty="0">
                <a:latin typeface="Arial" charset="0"/>
                <a:ea typeface="ＭＳ Ｐゴシック" charset="0"/>
              </a:rPr>
              <a:t>, the first artificial satellite in space (1957)</a:t>
            </a:r>
          </a:p>
          <a:p>
            <a:r>
              <a:rPr lang="en-US" sz="2200" dirty="0">
                <a:latin typeface="Arial" charset="0"/>
                <a:ea typeface="ＭＳ Ｐゴシック" charset="0"/>
              </a:rPr>
              <a:t>US concerned and began stressing math and science in the American school systems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sputni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0" b="10160"/>
          <a:stretch>
            <a:fillRect/>
          </a:stretch>
        </p:blipFill>
        <p:spPr bwMode="auto">
          <a:xfrm>
            <a:off x="1141412" y="1405467"/>
            <a:ext cx="4876800" cy="438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75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end: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065867"/>
            <a:ext cx="4876800" cy="3725333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</a:rPr>
              <a:t>The arms race put a strain on Soviet economy</a:t>
            </a:r>
          </a:p>
          <a:p>
            <a:r>
              <a:rPr lang="en-US" sz="2200" dirty="0">
                <a:latin typeface="Arial" charset="0"/>
                <a:ea typeface="ＭＳ Ｐゴシック" charset="0"/>
              </a:rPr>
              <a:t>Ronald Reagan launched a new round of missile development in the US, and it became clear that the Soviets could not keep up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533" y="237067"/>
            <a:ext cx="1938867" cy="196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iss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99" y="1337734"/>
            <a:ext cx="3445933" cy="24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ag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3928533"/>
            <a:ext cx="2870200" cy="27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62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80" y="474133"/>
            <a:ext cx="9905998" cy="1905000"/>
          </a:xfrm>
        </p:spPr>
        <p:txBody>
          <a:bodyPr/>
          <a:lstStyle/>
          <a:p>
            <a:r>
              <a:rPr lang="en-US" dirty="0" err="1" smtClean="0"/>
              <a:t>Nikkita</a:t>
            </a:r>
            <a:r>
              <a:rPr lang="en-US" dirty="0" smtClean="0"/>
              <a:t> Khrushchev: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62667"/>
            <a:ext cx="9905998" cy="4792133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</a:rPr>
              <a:t>Soviet leader after Stalin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Denounced Stalin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s abuse of power (such as purges)—closed prison camps</a:t>
            </a:r>
          </a:p>
          <a:p>
            <a:r>
              <a:rPr lang="en-US" altLang="ja-JP" sz="2400" dirty="0">
                <a:latin typeface="Arial" charset="0"/>
                <a:ea typeface="ＭＳ Ｐゴシック" charset="0"/>
              </a:rPr>
              <a:t>Domestic changes:</a:t>
            </a:r>
          </a:p>
          <a:p>
            <a:pPr>
              <a:buNone/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		*</a:t>
            </a:r>
            <a:r>
              <a:rPr lang="en-US" altLang="ja-JP" sz="2400" dirty="0" err="1">
                <a:latin typeface="Arial" charset="0"/>
                <a:ea typeface="ＭＳ Ｐゴシック" charset="0"/>
              </a:rPr>
              <a:t>deStalinization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: process of reforms</a:t>
            </a:r>
          </a:p>
          <a:p>
            <a:pPr>
              <a:buNone/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		*loosened govern. Censorship</a:t>
            </a:r>
          </a:p>
          <a:p>
            <a:pPr>
              <a:buNone/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		*gave people more power to make economic	decisions</a:t>
            </a:r>
          </a:p>
          <a:p>
            <a:pPr>
              <a:buNone/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		*restructured collective farms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93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72534"/>
            <a:ext cx="9905998" cy="1473200"/>
          </a:xfrm>
        </p:spPr>
        <p:txBody>
          <a:bodyPr/>
          <a:lstStyle/>
          <a:p>
            <a:r>
              <a:rPr lang="en-US" dirty="0"/>
              <a:t>Khrushchev: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61067"/>
            <a:ext cx="9905998" cy="47413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Foreign changes: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		*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latin typeface="Arial" charset="0"/>
                <a:ea typeface="ＭＳ Ｐゴシック" charset="0"/>
              </a:rPr>
              <a:t>peaceful coexistence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latin typeface="Arial" charset="0"/>
                <a:ea typeface="ＭＳ Ｐゴシック" charset="0"/>
              </a:rPr>
              <a:t> with US</a:t>
            </a:r>
          </a:p>
          <a:p>
            <a:pPr>
              <a:lnSpc>
                <a:spcPct val="90000"/>
              </a:lnSpc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Supported Cuba &amp;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Castro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  <a:ea typeface="ＭＳ Ｐゴシック" charset="0"/>
              </a:rPr>
              <a:t>Involved </a:t>
            </a:r>
            <a:r>
              <a:rPr lang="en-US" sz="2400" dirty="0">
                <a:latin typeface="Arial" charset="0"/>
                <a:ea typeface="ＭＳ Ｐゴシック" charset="0"/>
              </a:rPr>
              <a:t>in Cuban Missile Crisis: USSR &amp; Khrushchev placed long-range missiles inside of Cuba, pointed towards the United States (closest US and USSR got to going to war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)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4" descr="khrushch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1100667"/>
            <a:ext cx="381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uss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7" y="228600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86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Mikhail gorbachev: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65867"/>
            <a:ext cx="9905998" cy="455506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1985: came to power in Soviet Union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Considered more 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dirty="0">
                <a:latin typeface="Arial" charset="0"/>
                <a:ea typeface="ＭＳ Ｐゴシック" charset="0"/>
              </a:rPr>
              <a:t>western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endParaRPr 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Wanted reforms; created 3 level plan: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1. glasnost: means 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dirty="0">
                <a:latin typeface="Arial" charset="0"/>
                <a:ea typeface="ＭＳ Ｐゴシック" charset="0"/>
              </a:rPr>
              <a:t>openness;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dirty="0">
                <a:latin typeface="Arial" charset="0"/>
                <a:ea typeface="ＭＳ Ｐゴシック" charset="0"/>
              </a:rPr>
              <a:t> allowed open discussions of political, social, and economical issues &amp; allowed criticism of the government</a:t>
            </a:r>
          </a:p>
          <a:p>
            <a:pPr>
              <a:lnSpc>
                <a:spcPct val="80000"/>
              </a:lnSpc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2. democratization: wanted to keep Communist Party, yet insert some democratic ideas (direct election of representatives)</a:t>
            </a:r>
          </a:p>
          <a:p>
            <a:pPr>
              <a:lnSpc>
                <a:spcPct val="80000"/>
              </a:lnSpc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3. perestroika: most radical &amp; least successful; transferred economic power from the central govern. to private </a:t>
            </a:r>
            <a:r>
              <a:rPr lang="en-US" dirty="0" smtClean="0">
                <a:latin typeface="Arial" charset="0"/>
                <a:ea typeface="ＭＳ Ｐゴシック" charset="0"/>
              </a:rPr>
              <a:t>hands</a:t>
            </a:r>
          </a:p>
          <a:p>
            <a:pPr>
              <a:lnSpc>
                <a:spcPct val="80000"/>
              </a:lnSpc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Arial" charset="0"/>
                <a:ea typeface="ＭＳ Ｐゴシック" charset="0"/>
                <a:hlinkClick r:id="rId2"/>
              </a:rPr>
              <a:t>http://www.youtube.com/watch?v=-</a:t>
            </a:r>
            <a:r>
              <a:rPr lang="en-US" dirty="0" smtClean="0">
                <a:latin typeface="Arial" charset="0"/>
                <a:ea typeface="ＭＳ Ｐゴシック" charset="0"/>
                <a:hlinkClick r:id="rId2"/>
              </a:rPr>
              <a:t>W1QBin4hHM</a:t>
            </a:r>
            <a:endParaRPr lang="en-US" dirty="0" smtClean="0"/>
          </a:p>
          <a:p>
            <a:pPr>
              <a:lnSpc>
                <a:spcPct val="80000"/>
              </a:lnSpc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9" descr="gorb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33" y="279400"/>
            <a:ext cx="3962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917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Khrushchev v. gorbachev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591733" y="1828800"/>
            <a:ext cx="5096934" cy="4859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PAGES: 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971-972, 1000, 1010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503334" y="1710267"/>
            <a:ext cx="5063066" cy="496146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PAGES: 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998,1002-1005 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7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PURSUIT OF FREEDOM:</a:t>
            </a:r>
            <a:br>
              <a:rPr lang="en-US" dirty="0" smtClean="0"/>
            </a:br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81201"/>
            <a:ext cx="9905998" cy="4317999"/>
          </a:xfrm>
        </p:spPr>
        <p:txBody>
          <a:bodyPr/>
          <a:lstStyle/>
          <a:p>
            <a:pPr>
              <a:defRPr/>
            </a:pPr>
            <a:r>
              <a:rPr lang="en-US" dirty="0"/>
              <a:t>1910: South Africa achieved self-rule from Britain </a:t>
            </a:r>
          </a:p>
          <a:p>
            <a:pPr>
              <a:defRPr/>
            </a:pPr>
            <a:r>
              <a:rPr lang="en-US" dirty="0"/>
              <a:t>Only applied </a:t>
            </a:r>
            <a:r>
              <a:rPr lang="en-US" dirty="0" smtClean="0"/>
              <a:t>to </a:t>
            </a:r>
            <a:r>
              <a:rPr lang="en-US" dirty="0"/>
              <a:t>whites (made up &lt;20% of population) but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controlled </a:t>
            </a:r>
            <a:r>
              <a:rPr lang="en-US" dirty="0"/>
              <a:t>the government</a:t>
            </a:r>
          </a:p>
          <a:p>
            <a:pPr>
              <a:defRPr/>
            </a:pPr>
            <a:r>
              <a:rPr lang="en-US" dirty="0"/>
              <a:t>1948: White government expands segregation creating an </a:t>
            </a:r>
            <a:r>
              <a:rPr lang="en-US" b="1" u="sng" dirty="0"/>
              <a:t>apartheid </a:t>
            </a:r>
            <a:r>
              <a:rPr lang="en-US" dirty="0"/>
              <a:t> (separation of the races</a:t>
            </a:r>
            <a:r>
              <a:rPr lang="en-US" dirty="0" smtClean="0"/>
              <a:t>)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African National Congress (ANC): party that opposed apartheid</a:t>
            </a:r>
          </a:p>
          <a:p>
            <a:pPr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*used boycotts, strikes, and marches (peaceful)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Nelson </a:t>
            </a:r>
            <a:r>
              <a:rPr lang="en-US" dirty="0" smtClean="0">
                <a:latin typeface="Arial" charset="0"/>
                <a:ea typeface="ＭＳ Ｐゴシック" charset="0"/>
              </a:rPr>
              <a:t>Mandela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4" descr="Mand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9" y="1524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nelson 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34" y="4944532"/>
            <a:ext cx="3505200" cy="17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28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</a:t>
            </a:r>
            <a:r>
              <a:rPr lang="en-US" dirty="0" err="1" smtClean="0"/>
              <a:t>africa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" name="Picture 4" descr="South 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4" y="2387600"/>
            <a:ext cx="40386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aparthe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65" y="508000"/>
            <a:ext cx="4241801" cy="288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parthei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67" y="3657600"/>
            <a:ext cx="42418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743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338667"/>
            <a:ext cx="8676222" cy="46227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hlinkClick r:id="rId2"/>
              </a:rPr>
              <a:t>http://www.youtube.com/watch?v=UqoYmx_L-</a:t>
            </a:r>
            <a:r>
              <a:rPr lang="en-US" dirty="0" smtClean="0">
                <a:latin typeface="Arial" charset="0"/>
                <a:ea typeface="ＭＳ Ｐゴシック" charset="0"/>
                <a:hlinkClick r:id="rId2"/>
              </a:rPr>
              <a:t>Xs</a:t>
            </a:r>
            <a:r>
              <a:rPr lang="en-US" dirty="0" smtClean="0">
                <a:latin typeface="Arial" charset="0"/>
                <a:ea typeface="ＭＳ Ｐゴシック" charset="0"/>
              </a:rPr>
              <a:t/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</a:rPr>
              <a:t/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http://</a:t>
            </a:r>
            <a:r>
              <a:rPr lang="en-US" dirty="0" err="1">
                <a:latin typeface="Arial" charset="0"/>
                <a:ea typeface="ＭＳ Ｐゴシック" charset="0"/>
              </a:rPr>
              <a:t>www.youtube.com</a:t>
            </a:r>
            <a:r>
              <a:rPr lang="en-US" dirty="0">
                <a:latin typeface="Arial" charset="0"/>
                <a:ea typeface="ＭＳ Ｐゴシック" charset="0"/>
              </a:rPr>
              <a:t>/</a:t>
            </a:r>
            <a:r>
              <a:rPr lang="en-US" dirty="0" err="1">
                <a:latin typeface="Arial" charset="0"/>
                <a:ea typeface="ＭＳ Ｐゴシック" charset="0"/>
              </a:rPr>
              <a:t>watch?v</a:t>
            </a:r>
            <a:r>
              <a:rPr lang="en-US" dirty="0">
                <a:latin typeface="Arial" charset="0"/>
                <a:ea typeface="ＭＳ Ｐゴシック" charset="0"/>
              </a:rPr>
              <a:t>=AqKjVo-</a:t>
            </a:r>
            <a:r>
              <a:rPr lang="en-US" dirty="0" smtClean="0">
                <a:latin typeface="Arial" charset="0"/>
                <a:ea typeface="ＭＳ Ｐゴシック" charset="0"/>
              </a:rPr>
              <a:t>9qso</a:t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61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Pursuit of freedom:</a:t>
            </a:r>
            <a:br>
              <a:rPr lang="en-US" dirty="0" smtClean="0"/>
            </a:br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Page 1076 in textbook</a:t>
            </a:r>
          </a:p>
        </p:txBody>
      </p:sp>
    </p:spTree>
    <p:extLst>
      <p:ext uri="{BB962C8B-B14F-4D97-AF65-F5344CB8AC3E}">
        <p14:creationId xmlns:p14="http://schemas.microsoft.com/office/powerpoint/2010/main" val="393787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revolutionary movements:</a:t>
            </a:r>
            <a:br>
              <a:rPr lang="en-US" dirty="0" smtClean="0"/>
            </a:br>
            <a:r>
              <a:rPr lang="en-US" dirty="0" smtClean="0"/>
              <a:t>									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86001"/>
            <a:ext cx="9905998" cy="403013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</a:rPr>
              <a:t>China was left in chaos after WWI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Had many countries bringing foreign influence into the country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Influenced by the Soviet Union, certain individuals were trained and the Chinese Communists political party was created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1921: Sun </a:t>
            </a:r>
            <a:r>
              <a:rPr lang="en-US" sz="2400" dirty="0" err="1">
                <a:latin typeface="Arial" charset="0"/>
                <a:ea typeface="ＭＳ Ｐゴシック" charset="0"/>
              </a:rPr>
              <a:t>Yixian</a:t>
            </a:r>
            <a:r>
              <a:rPr lang="en-US" sz="2400" dirty="0">
                <a:latin typeface="Arial" charset="0"/>
                <a:ea typeface="ＭＳ Ｐゴシック" charset="0"/>
              </a:rPr>
              <a:t>/</a:t>
            </a:r>
            <a:r>
              <a:rPr lang="en-US" sz="2400" dirty="0" err="1">
                <a:latin typeface="Arial" charset="0"/>
                <a:ea typeface="ＭＳ Ｐゴシック" charset="0"/>
              </a:rPr>
              <a:t>Guomindang</a:t>
            </a:r>
            <a:r>
              <a:rPr lang="en-US" sz="2400" dirty="0">
                <a:latin typeface="Arial" charset="0"/>
                <a:ea typeface="ＭＳ Ｐゴシック" charset="0"/>
              </a:rPr>
              <a:t> (Nationalist Party) came to power in South China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Sun wanted to spread his govern. all over China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05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Pursuit of freedom:</a:t>
            </a:r>
            <a:br>
              <a:rPr lang="en-US" dirty="0" smtClean="0"/>
            </a:br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6660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/>
              <a:t>Tiananmen Square:</a:t>
            </a:r>
          </a:p>
          <a:p>
            <a:pPr marL="0" indent="0">
              <a:buNone/>
              <a:defRPr/>
            </a:pPr>
            <a:r>
              <a:rPr lang="en-US" sz="2400" dirty="0"/>
              <a:t>	-large, public plaza in Beijing, China</a:t>
            </a:r>
          </a:p>
          <a:p>
            <a:pPr marL="0" indent="0">
              <a:buNone/>
              <a:defRPr/>
            </a:pPr>
            <a:r>
              <a:rPr lang="en-US" sz="2400" dirty="0"/>
              <a:t>	-1989: thousands of protesters (mostly	students) called for democracy</a:t>
            </a:r>
          </a:p>
          <a:p>
            <a:pPr marL="0" indent="0">
              <a:buNone/>
              <a:defRPr/>
            </a:pPr>
            <a:r>
              <a:rPr lang="en-US" sz="2400" dirty="0"/>
              <a:t>	-government asked protesters to leave,	they didn’t &amp; </a:t>
            </a:r>
            <a:r>
              <a:rPr lang="en-US" sz="2400" dirty="0" err="1"/>
              <a:t>gov.</a:t>
            </a:r>
            <a:r>
              <a:rPr lang="en-US" sz="2400" dirty="0"/>
              <a:t> opened fire killing	hurting thousands</a:t>
            </a:r>
          </a:p>
          <a:p>
            <a:pPr marL="0" indent="0">
              <a:buNone/>
              <a:defRPr/>
            </a:pPr>
            <a:r>
              <a:rPr lang="en-US" sz="2400" dirty="0"/>
              <a:t>	-showed that communist govern. </a:t>
            </a:r>
            <a:r>
              <a:rPr lang="en-US" sz="2400" dirty="0" smtClean="0"/>
              <a:t>Was determined </a:t>
            </a:r>
            <a:r>
              <a:rPr lang="en-US" sz="2400" dirty="0"/>
              <a:t>to keep </a:t>
            </a:r>
            <a:r>
              <a:rPr lang="en-US" sz="2400" dirty="0" smtClean="0"/>
              <a:t>control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217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Tiananmen Square massacre:</a:t>
            </a:r>
            <a:endParaRPr lang="en-US" dirty="0"/>
          </a:p>
        </p:txBody>
      </p:sp>
      <p:pic>
        <p:nvPicPr>
          <p:cNvPr id="3" name="Content Placeholder 3" descr="t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7" b="13207"/>
          <a:stretch>
            <a:fillRect/>
          </a:stretch>
        </p:blipFill>
        <p:spPr>
          <a:xfrm>
            <a:off x="321733" y="2048933"/>
            <a:ext cx="4572000" cy="3352800"/>
          </a:xfrm>
          <a:prstGeom prst="rect">
            <a:avLst/>
          </a:prstGeom>
        </p:spPr>
      </p:pic>
      <p:pic>
        <p:nvPicPr>
          <p:cNvPr id="4" name="Picture 4" descr="ti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66" y="2167467"/>
            <a:ext cx="411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486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Pursuit of freedom:</a:t>
            </a:r>
            <a:br>
              <a:rPr lang="en-US" dirty="0" smtClean="0"/>
            </a:br>
            <a:r>
              <a:rPr lang="en-US" dirty="0" err="1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67467"/>
            <a:ext cx="9905998" cy="423333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/>
              <a:t>Berlin Wall:</a:t>
            </a:r>
          </a:p>
          <a:p>
            <a:pPr marL="0" indent="0">
              <a:buNone/>
              <a:defRPr/>
            </a:pPr>
            <a:r>
              <a:rPr lang="en-US" sz="2400" dirty="0"/>
              <a:t>	-constructed after WWII</a:t>
            </a:r>
          </a:p>
          <a:p>
            <a:pPr marL="0" indent="0">
              <a:buNone/>
              <a:defRPr/>
            </a:pPr>
            <a:r>
              <a:rPr lang="en-US" sz="2400" dirty="0"/>
              <a:t>	-divided East &amp; West Berlin</a:t>
            </a:r>
          </a:p>
          <a:p>
            <a:pPr marL="0" indent="0">
              <a:buNone/>
              <a:defRPr/>
            </a:pPr>
            <a:r>
              <a:rPr lang="en-US" sz="2400" dirty="0"/>
              <a:t>	-East: Communist</a:t>
            </a:r>
          </a:p>
          <a:p>
            <a:pPr marL="0" indent="0">
              <a:buNone/>
              <a:defRPr/>
            </a:pPr>
            <a:r>
              <a:rPr lang="en-US" sz="2400" dirty="0"/>
              <a:t>	-West: democratic government</a:t>
            </a:r>
          </a:p>
          <a:p>
            <a:pPr marL="0" indent="0">
              <a:buNone/>
              <a:defRPr/>
            </a:pPr>
            <a:r>
              <a:rPr lang="en-US" sz="2400" dirty="0"/>
              <a:t>	-referred to as the “Iron Curtain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4" name="Picture 4" descr="wal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372533"/>
            <a:ext cx="4800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wall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6790266" y="3263372"/>
            <a:ext cx="4876800" cy="27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65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wall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1303867"/>
            <a:ext cx="4216400" cy="475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wall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778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10" descr="wall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6866466" y="3437466"/>
            <a:ext cx="5029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83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Pursuit of freedom:</a:t>
            </a:r>
            <a:br>
              <a:rPr lang="en-US" dirty="0" smtClean="0"/>
            </a:br>
            <a:r>
              <a:rPr lang="en-US" dirty="0" err="1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18267"/>
            <a:ext cx="9905998" cy="4165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June 12, 1987:</a:t>
            </a:r>
          </a:p>
          <a:p>
            <a:pPr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-Reagan challenged Gorbachev to get rid of the wall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1989:</a:t>
            </a:r>
          </a:p>
          <a:p>
            <a:pPr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-peaceful protests to get rid of wall by	Germans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Nov. 09, 1989:</a:t>
            </a:r>
          </a:p>
          <a:p>
            <a:pPr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-the fall of the wall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Significance: first step towards German reunification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1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Revolutionary movements:</a:t>
            </a:r>
            <a:br>
              <a:rPr lang="en-US" dirty="0" smtClean="0"/>
            </a:br>
            <a:r>
              <a:rPr lang="en-US" dirty="0" smtClean="0"/>
              <a:t>									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52132"/>
            <a:ext cx="9905998" cy="425026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Chiang Kai-shek (Jiang </a:t>
            </a:r>
            <a:r>
              <a:rPr lang="en-US" sz="2400" dirty="0" err="1">
                <a:latin typeface="Arial" charset="0"/>
                <a:ea typeface="ＭＳ Ｐゴシック" charset="0"/>
              </a:rPr>
              <a:t>Jieshi</a:t>
            </a:r>
            <a:r>
              <a:rPr lang="en-US" sz="2400" dirty="0">
                <a:latin typeface="Arial" charset="0"/>
                <a:ea typeface="ＭＳ Ｐゴシック" charset="0"/>
              </a:rPr>
              <a:t>):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		*came to power after Sun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		*wanted to reunite China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		*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wasn’</a:t>
            </a:r>
            <a:r>
              <a:rPr lang="en-US" altLang="ja-JP" sz="2400" dirty="0" smtClean="0">
                <a:latin typeface="Arial" charset="0"/>
                <a:ea typeface="ＭＳ Ｐゴシック" charset="0"/>
              </a:rPr>
              <a:t>t 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interested in communism or	democracy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		*would take over northern China	with the help of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the	communists</a:t>
            </a:r>
            <a:r>
              <a:rPr lang="en-US" sz="2400" dirty="0">
                <a:latin typeface="Arial" charset="0"/>
                <a:ea typeface="ＭＳ Ｐゴシック" charset="0"/>
              </a:rPr>
              <a:t>,	and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take	control </a:t>
            </a:r>
            <a:r>
              <a:rPr lang="en-US" sz="2400" dirty="0">
                <a:latin typeface="Arial" charset="0"/>
                <a:ea typeface="ＭＳ Ｐゴシック" charset="0"/>
              </a:rPr>
              <a:t>of a new	government,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without	the Communists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began to see Communist Party as a </a:t>
            </a:r>
            <a:r>
              <a:rPr lang="en-US" sz="2400" dirty="0" smtClean="0"/>
              <a:t>threat to </a:t>
            </a:r>
            <a:r>
              <a:rPr lang="en-US" sz="2400" dirty="0"/>
              <a:t>his </a:t>
            </a:r>
            <a:r>
              <a:rPr lang="en-US" sz="2400" dirty="0" smtClean="0"/>
              <a:t>power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civil war will erupt between the Communists	&amp; the </a:t>
            </a:r>
            <a:r>
              <a:rPr lang="en-US" sz="2400" dirty="0" err="1" smtClean="0"/>
              <a:t>Guomindang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783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kai-shek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>
          <a:xfrm>
            <a:off x="889000" y="516466"/>
            <a:ext cx="4648200" cy="3505200"/>
          </a:xfrm>
          <a:prstGeom prst="rect">
            <a:avLst/>
          </a:prstGeom>
        </p:spPr>
      </p:pic>
      <p:pic>
        <p:nvPicPr>
          <p:cNvPr id="3" name="Picture 4" descr="kai-shek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2396067"/>
            <a:ext cx="426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13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Revolutionary movements:</a:t>
            </a:r>
            <a:br>
              <a:rPr lang="en-US" dirty="0" smtClean="0"/>
            </a:br>
            <a:r>
              <a:rPr lang="en-US" dirty="0" smtClean="0"/>
              <a:t>									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Mao Zedong: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		*born of peasant origin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		*thought Communists should look for	support among the large peasant class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		*led Chinese Communists against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Kai-shek </a:t>
            </a:r>
            <a:r>
              <a:rPr lang="en-US" sz="2400" dirty="0">
                <a:latin typeface="Arial" charset="0"/>
                <a:ea typeface="ＭＳ Ｐゴシック" charset="0"/>
              </a:rPr>
              <a:t>(Long March)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		*beat Kai-shek and would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impose revolutionary </a:t>
            </a:r>
            <a:r>
              <a:rPr lang="en-US" sz="2400" dirty="0">
                <a:latin typeface="Arial" charset="0"/>
                <a:ea typeface="ＭＳ Ｐゴシック" charset="0"/>
              </a:rPr>
              <a:t>ideas on China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55646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Revolutionary movements:</a:t>
            </a:r>
            <a:br>
              <a:rPr lang="en-US" dirty="0" smtClean="0"/>
            </a:br>
            <a:r>
              <a:rPr lang="en-US" dirty="0" smtClean="0"/>
              <a:t>									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Created the People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dirty="0">
                <a:latin typeface="Arial" charset="0"/>
                <a:ea typeface="ＭＳ Ｐゴシック" charset="0"/>
              </a:rPr>
              <a:t>s Republic of China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The defeated Nationalists fled to Taiwan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Made China communist, a one-party totalitarian state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3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3" descr="mao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2082800" y="914400"/>
            <a:ext cx="8229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33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81</TotalTime>
  <Words>978</Words>
  <Application>Microsoft Office PowerPoint</Application>
  <PresentationFormat>Widescreen</PresentationFormat>
  <Paragraphs>215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ＭＳ Ｐゴシック</vt:lpstr>
      <vt:lpstr>Arial</vt:lpstr>
      <vt:lpstr>Century Gothic</vt:lpstr>
      <vt:lpstr>Mesh</vt:lpstr>
      <vt:lpstr>SSWH19</vt:lpstr>
      <vt:lpstr>Cold war:  1945-1991</vt:lpstr>
      <vt:lpstr>Cold war:</vt:lpstr>
      <vt:lpstr>   revolutionary movements:          china</vt:lpstr>
      <vt:lpstr>   Revolutionary movements:          china</vt:lpstr>
      <vt:lpstr>PowerPoint Presentation</vt:lpstr>
      <vt:lpstr>   Revolutionary movements:          china</vt:lpstr>
      <vt:lpstr>    Revolutionary movements:          china</vt:lpstr>
      <vt:lpstr>PowerPoint Presentation</vt:lpstr>
      <vt:lpstr>   Revolutionary movements:          india</vt:lpstr>
      <vt:lpstr>PowerPoint Presentation</vt:lpstr>
      <vt:lpstr>PowerPoint Presentation</vt:lpstr>
      <vt:lpstr>PowerPoint Presentation</vt:lpstr>
      <vt:lpstr>    Revolutionary movements:          india</vt:lpstr>
      <vt:lpstr>    Revolutionary movements:          india</vt:lpstr>
      <vt:lpstr>    Revolutionary movements:          ghana</vt:lpstr>
      <vt:lpstr>PowerPoint Presentation</vt:lpstr>
      <vt:lpstr>Writing-to-win: nonviolence</vt:lpstr>
      <vt:lpstr>Israel:</vt:lpstr>
      <vt:lpstr>                  Israel:</vt:lpstr>
      <vt:lpstr>Israel:</vt:lpstr>
      <vt:lpstr>Peace?  1993: Oslo Accords  (plan of peace among Arabs and Jews)  PLO recognizes Israel’s right to exist  Israeli Prime Minister dies; fighting continues </vt:lpstr>
      <vt:lpstr>Writing-to-win:</vt:lpstr>
      <vt:lpstr>Arms race:</vt:lpstr>
      <vt:lpstr>Arms race:</vt:lpstr>
      <vt:lpstr>Hydrogen bomb:</vt:lpstr>
      <vt:lpstr>Salt:</vt:lpstr>
      <vt:lpstr>PowerPoint Presentation</vt:lpstr>
      <vt:lpstr>Salt:</vt:lpstr>
      <vt:lpstr>               Space race:</vt:lpstr>
      <vt:lpstr>In the end:</vt:lpstr>
      <vt:lpstr>Nikkita Khrushchev: </vt:lpstr>
      <vt:lpstr>Khrushchev: </vt:lpstr>
      <vt:lpstr>Mikhail gorbachev: </vt:lpstr>
      <vt:lpstr>Khrushchev v. gorbachev </vt:lpstr>
      <vt:lpstr>PURSUIT OF FREEDOM: AFRICA</vt:lpstr>
      <vt:lpstr>South africa:</vt:lpstr>
      <vt:lpstr>http://www.youtube.com/watch?v=UqoYmx_L-Xs  http://www.youtube.com/watch?v=AqKjVo-9qso </vt:lpstr>
      <vt:lpstr>Pursuit of freedom: china</vt:lpstr>
      <vt:lpstr>Pursuit of freedom: china</vt:lpstr>
      <vt:lpstr>Tiananmen Square massacre:</vt:lpstr>
      <vt:lpstr>Pursuit of freedom: germany</vt:lpstr>
      <vt:lpstr>PowerPoint Presentation</vt:lpstr>
      <vt:lpstr>Pursuit of freedom: germany</vt:lpstr>
    </vt:vector>
  </TitlesOfParts>
  <Company>Valdosta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SSWH19</dc:title>
  <dc:creator>Sabrina Mortonson</dc:creator>
  <cp:lastModifiedBy>Joy Eldridge</cp:lastModifiedBy>
  <cp:revision>22</cp:revision>
  <dcterms:created xsi:type="dcterms:W3CDTF">2015-05-20T18:55:51Z</dcterms:created>
  <dcterms:modified xsi:type="dcterms:W3CDTF">2016-04-08T15:41:01Z</dcterms:modified>
</cp:coreProperties>
</file>