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B97A-274A-4A30-93BE-505B3AC23FB0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5016-F91E-4973-B76B-DCA0F0E476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B97A-274A-4A30-93BE-505B3AC23FB0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5016-F91E-4973-B76B-DCA0F0E47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B97A-274A-4A30-93BE-505B3AC23FB0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5016-F91E-4973-B76B-DCA0F0E47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47E31-3622-43E6-91B2-1C10F4600F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CB5B4-FC97-4E8D-854F-7D018E7EA1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B97A-274A-4A30-93BE-505B3AC23FB0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5016-F91E-4973-B76B-DCA0F0E47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B97A-274A-4A30-93BE-505B3AC23FB0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5016-F91E-4973-B76B-DCA0F0E476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B97A-274A-4A30-93BE-505B3AC23FB0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5016-F91E-4973-B76B-DCA0F0E47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B97A-274A-4A30-93BE-505B3AC23FB0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5016-F91E-4973-B76B-DCA0F0E47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B97A-274A-4A30-93BE-505B3AC23FB0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5016-F91E-4973-B76B-DCA0F0E47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B97A-274A-4A30-93BE-505B3AC23FB0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5016-F91E-4973-B76B-DCA0F0E47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B97A-274A-4A30-93BE-505B3AC23FB0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5016-F91E-4973-B76B-DCA0F0E47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B97A-274A-4A30-93BE-505B3AC23FB0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245016-F91E-4973-B76B-DCA0F0E4763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0DB97A-274A-4A30-93BE-505B3AC23FB0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245016-F91E-4973-B76B-DCA0F0E4763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Video/The_Christianization_of_the_Roman_Empire.as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dmd1wl_D2So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oTMrfyAt6M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Rome: Location and Geography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3814763" cy="4800600"/>
          </a:xfrm>
        </p:spPr>
        <p:txBody>
          <a:bodyPr/>
          <a:lstStyle/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25604" name="Picture 4" descr="ro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216025"/>
            <a:ext cx="4572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Christianity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848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smtClean="0"/>
              <a:t>Appeal:</a:t>
            </a:r>
          </a:p>
          <a:p>
            <a:pPr lvl="1">
              <a:lnSpc>
                <a:spcPct val="90000"/>
              </a:lnSpc>
            </a:pPr>
            <a:r>
              <a:rPr lang="en-US" altLang="en-US" sz="2600" smtClean="0"/>
              <a:t>embrace all people</a:t>
            </a:r>
          </a:p>
          <a:p>
            <a:pPr lvl="1">
              <a:lnSpc>
                <a:spcPct val="90000"/>
              </a:lnSpc>
            </a:pPr>
            <a:r>
              <a:rPr lang="en-US" altLang="en-US" sz="3000" smtClean="0"/>
              <a:t>personal relationship w/ God</a:t>
            </a:r>
          </a:p>
          <a:p>
            <a:pPr lvl="1">
              <a:lnSpc>
                <a:spcPct val="90000"/>
              </a:lnSpc>
            </a:pPr>
            <a:r>
              <a:rPr lang="en-US" altLang="en-US" sz="3000" smtClean="0"/>
              <a:t>promise of Heaven</a:t>
            </a:r>
          </a:p>
          <a:p>
            <a:pPr>
              <a:lnSpc>
                <a:spcPct val="90000"/>
              </a:lnSpc>
            </a:pPr>
            <a:r>
              <a:rPr lang="en-US" altLang="en-US" sz="3000" smtClean="0"/>
              <a:t>Christianity spread through empire easily b/c of Pax Romana</a:t>
            </a:r>
          </a:p>
          <a:p>
            <a:pPr lvl="1">
              <a:lnSpc>
                <a:spcPct val="90000"/>
              </a:lnSpc>
            </a:pPr>
            <a:r>
              <a:rPr lang="en-US" altLang="en-US" sz="2600" smtClean="0"/>
              <a:t>Paul</a:t>
            </a:r>
          </a:p>
          <a:p>
            <a:pPr lvl="2">
              <a:lnSpc>
                <a:spcPct val="90000"/>
              </a:lnSpc>
            </a:pPr>
            <a:r>
              <a:rPr lang="en-US" altLang="en-US" sz="2200" smtClean="0"/>
              <a:t>Early apostle and missionary for the Christian religion.</a:t>
            </a:r>
          </a:p>
          <a:p>
            <a:pPr>
              <a:lnSpc>
                <a:spcPct val="90000"/>
              </a:lnSpc>
            </a:pPr>
            <a:r>
              <a:rPr lang="en-US" altLang="en-US" sz="3000" smtClean="0"/>
              <a:t>Christians not liked by Romans b/c refused to worship Roman gods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r>
              <a:rPr lang="en-US" altLang="en-US" smtClean="0"/>
              <a:t>Spread of Christianity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7802563" cy="5410200"/>
          </a:xfrm>
        </p:spPr>
        <p:txBody>
          <a:bodyPr/>
          <a:lstStyle/>
          <a:p>
            <a:r>
              <a:rPr lang="en-US" altLang="en-US" smtClean="0"/>
              <a:t>Late 300 CE, lots of Christians in Roman Empire</a:t>
            </a:r>
          </a:p>
          <a:p>
            <a:pPr lvl="1"/>
            <a:r>
              <a:rPr lang="en-US" altLang="en-US" smtClean="0"/>
              <a:t>Persecution</a:t>
            </a:r>
          </a:p>
          <a:p>
            <a:pPr lvl="2"/>
            <a:r>
              <a:rPr lang="en-US" altLang="en-US" smtClean="0"/>
              <a:t>Hurting someone because of his/her beliefs</a:t>
            </a:r>
          </a:p>
          <a:p>
            <a:r>
              <a:rPr lang="en-US" altLang="en-US" smtClean="0"/>
              <a:t>312 CE, Roman Emperor </a:t>
            </a:r>
            <a:r>
              <a:rPr lang="en-US" altLang="en-US" smtClean="0">
                <a:hlinkClick r:id="rId2" action="ppaction://hlinkfile"/>
              </a:rPr>
              <a:t>Constantine</a:t>
            </a:r>
            <a:r>
              <a:rPr lang="en-US" altLang="en-US" smtClean="0"/>
              <a:t> ends persecution of Christians b/c of vision</a:t>
            </a:r>
          </a:p>
          <a:p>
            <a:r>
              <a:rPr lang="en-US" altLang="en-US" smtClean="0"/>
              <a:t>380 CE made official religion of 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1125"/>
            <a:ext cx="8915400" cy="67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Roman Life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7772400" cy="4114800"/>
          </a:xfrm>
        </p:spPr>
        <p:txBody>
          <a:bodyPr/>
          <a:lstStyle/>
          <a:p>
            <a:r>
              <a:rPr lang="en-US" altLang="en-US" smtClean="0"/>
              <a:t>Most lived in countryside</a:t>
            </a:r>
          </a:p>
          <a:p>
            <a:r>
              <a:rPr lang="en-US" altLang="en-US" smtClean="0"/>
              <a:t>Slaves important</a:t>
            </a:r>
          </a:p>
          <a:p>
            <a:pPr lvl="1"/>
            <a:r>
              <a:rPr lang="en-US" altLang="en-US" smtClean="0"/>
              <a:t>First major empire to be economically dependent on slavery</a:t>
            </a:r>
          </a:p>
          <a:p>
            <a:pPr lvl="1"/>
            <a:r>
              <a:rPr lang="en-US" altLang="en-US" smtClean="0"/>
              <a:t>POWs and debtors</a:t>
            </a:r>
          </a:p>
          <a:p>
            <a:r>
              <a:rPr lang="en-US" altLang="en-US" smtClean="0"/>
              <a:t>Big difference between rich &amp; poor</a:t>
            </a:r>
          </a:p>
          <a:p>
            <a:pPr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Entertainment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3814763" cy="4114800"/>
          </a:xfrm>
        </p:spPr>
        <p:txBody>
          <a:bodyPr/>
          <a:lstStyle/>
          <a:p>
            <a:r>
              <a:rPr lang="en-US" altLang="en-US" smtClean="0"/>
              <a:t>Coliseum </a:t>
            </a:r>
          </a:p>
          <a:p>
            <a:pPr lvl="1"/>
            <a:r>
              <a:rPr lang="en-US" altLang="en-US" smtClean="0"/>
              <a:t>Arena w/ free entertainment</a:t>
            </a:r>
          </a:p>
          <a:p>
            <a:pPr lvl="1"/>
            <a:r>
              <a:rPr lang="en-US" altLang="en-US" smtClean="0">
                <a:hlinkClick r:id="rId2"/>
              </a:rPr>
              <a:t>Gladiators</a:t>
            </a: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38916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113" y="762000"/>
            <a:ext cx="4600575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690938"/>
            <a:ext cx="3951288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138" y="3962400"/>
            <a:ext cx="46513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Arts and Literature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3400" y="1524000"/>
            <a:ext cx="4800600" cy="4525963"/>
          </a:xfrm>
        </p:spPr>
        <p:txBody>
          <a:bodyPr/>
          <a:lstStyle/>
          <a:p>
            <a:r>
              <a:rPr lang="en-US" altLang="en-US" smtClean="0"/>
              <a:t>Romans adopted sculpture from Greeks</a:t>
            </a:r>
          </a:p>
          <a:p>
            <a:r>
              <a:rPr lang="en-US" altLang="en-US" smtClean="0"/>
              <a:t>Mosaics and frescos</a:t>
            </a:r>
          </a:p>
        </p:txBody>
      </p:sp>
      <p:pic>
        <p:nvPicPr>
          <p:cNvPr id="39940" name="Picture 4" descr="mosaics1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76400"/>
            <a:ext cx="4267200" cy="4419600"/>
          </a:xfrm>
          <a:noFill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48025"/>
            <a:ext cx="41910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Roman Influences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848600" cy="5257800"/>
          </a:xfrm>
        </p:spPr>
        <p:txBody>
          <a:bodyPr/>
          <a:lstStyle/>
          <a:p>
            <a:r>
              <a:rPr lang="en-US" altLang="en-US" smtClean="0"/>
              <a:t>“Western Culture”</a:t>
            </a:r>
          </a:p>
          <a:p>
            <a:pPr lvl="1"/>
            <a:r>
              <a:rPr lang="en-US" altLang="en-US" smtClean="0"/>
              <a:t>Greco-Roman culture that spread     Europe    	America</a:t>
            </a:r>
          </a:p>
          <a:p>
            <a:r>
              <a:rPr lang="en-US" altLang="en-US" smtClean="0"/>
              <a:t>Latin </a:t>
            </a:r>
          </a:p>
          <a:p>
            <a:pPr lvl="1"/>
            <a:r>
              <a:rPr lang="en-US" altLang="en-US" smtClean="0"/>
              <a:t>Official language of Roman Empire.</a:t>
            </a:r>
          </a:p>
          <a:p>
            <a:pPr lvl="1"/>
            <a:r>
              <a:rPr lang="en-US" altLang="en-US" smtClean="0"/>
              <a:t>Basis of Romance Languages and half of English words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3124200" y="2590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7239000" y="21447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Roman Influences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Architectural structures- arch, dome, </a:t>
            </a:r>
            <a:r>
              <a:rPr lang="en-US" altLang="en-US" smtClean="0">
                <a:hlinkClick r:id="rId2"/>
              </a:rPr>
              <a:t>aqueducts</a:t>
            </a:r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Roman laws that we use today:</a:t>
            </a:r>
          </a:p>
          <a:p>
            <a:pPr lvl="1"/>
            <a:r>
              <a:rPr lang="en-US" altLang="en-US" smtClean="0"/>
              <a:t>innocent until proven guilty</a:t>
            </a:r>
          </a:p>
          <a:p>
            <a:pPr lvl="1"/>
            <a:r>
              <a:rPr lang="en-US" altLang="en-US" smtClean="0"/>
              <a:t>equal treatment under law</a:t>
            </a:r>
          </a:p>
          <a:p>
            <a:endParaRPr lang="en-US" altLang="en-US" smtClean="0"/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altLang="en-US" smtClean="0"/>
              <a:t>Decline of the Roman Empire</a:t>
            </a:r>
          </a:p>
        </p:txBody>
      </p:sp>
      <p:sp>
        <p:nvSpPr>
          <p:cNvPr id="10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743200"/>
            <a:ext cx="3022600" cy="4114800"/>
          </a:xfrm>
        </p:spPr>
        <p:txBody>
          <a:bodyPr/>
          <a:lstStyle/>
          <a:p>
            <a:r>
              <a:rPr lang="en-US" altLang="en-US" sz="2800" smtClean="0"/>
              <a:t>Empire becomes weakened over time</a:t>
            </a:r>
          </a:p>
          <a:p>
            <a:r>
              <a:rPr lang="en-US" altLang="en-US" sz="2800" smtClean="0"/>
              <a:t>Factors:</a:t>
            </a:r>
          </a:p>
        </p:txBody>
      </p:sp>
      <p:graphicFrame>
        <p:nvGraphicFramePr>
          <p:cNvPr id="1026" name="Content Placeholder 60419"/>
          <p:cNvGraphicFramePr>
            <a:graphicFrameLocks/>
          </p:cNvGraphicFramePr>
          <p:nvPr>
            <p:ph sz="half" idx="2"/>
          </p:nvPr>
        </p:nvGraphicFramePr>
        <p:xfrm>
          <a:off x="2909888" y="838200"/>
          <a:ext cx="6234112" cy="61722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6"/>
          <p:cNvSpPr>
            <a:spLocks noGrp="1"/>
          </p:cNvSpPr>
          <p:nvPr>
            <p:ph type="title"/>
          </p:nvPr>
        </p:nvSpPr>
        <p:spPr>
          <a:xfrm>
            <a:off x="1066800" y="76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Split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7467600" cy="4953000"/>
          </a:xfrm>
        </p:spPr>
        <p:txBody>
          <a:bodyPr/>
          <a:lstStyle/>
          <a:p>
            <a:r>
              <a:rPr lang="en-US" altLang="en-US" smtClean="0"/>
              <a:t>To try to save the empire, it was split in the 3</a:t>
            </a:r>
            <a:r>
              <a:rPr lang="en-US" altLang="en-US" baseline="30000" smtClean="0"/>
              <a:t>rd</a:t>
            </a:r>
            <a:r>
              <a:rPr lang="en-US" altLang="en-US" smtClean="0"/>
              <a:t> century to make it easier to rule</a:t>
            </a:r>
          </a:p>
          <a:p>
            <a:r>
              <a:rPr lang="en-US" altLang="en-US" sz="3200" smtClean="0"/>
              <a:t>Western Roman Empire</a:t>
            </a:r>
          </a:p>
          <a:p>
            <a:pPr lvl="1"/>
            <a:r>
              <a:rPr lang="en-US" altLang="en-US" sz="2800" smtClean="0"/>
              <a:t>Capital at Rome</a:t>
            </a:r>
          </a:p>
          <a:p>
            <a:r>
              <a:rPr lang="en-US" altLang="en-US" sz="3200" smtClean="0"/>
              <a:t>Eastern Roman Empire</a:t>
            </a:r>
          </a:p>
          <a:p>
            <a:pPr lvl="1"/>
            <a:r>
              <a:rPr lang="en-US" altLang="en-US" sz="2800" smtClean="0"/>
              <a:t>Capital at Constantinople</a:t>
            </a:r>
          </a:p>
          <a:p>
            <a:pPr lvl="2"/>
            <a:r>
              <a:rPr lang="en-US" altLang="en-US" sz="2600" smtClean="0"/>
              <a:t>Became known as Byzantine Empire later</a:t>
            </a:r>
          </a:p>
        </p:txBody>
      </p:sp>
      <p:sp>
        <p:nvSpPr>
          <p:cNvPr id="4301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Rise of the Republic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u="sng" smtClean="0"/>
              <a:t>Republic</a:t>
            </a:r>
            <a:endParaRPr lang="en-US" altLang="en-US" smtClean="0"/>
          </a:p>
          <a:p>
            <a:pPr lvl="1"/>
            <a:r>
              <a:rPr lang="en-US" altLang="en-US" sz="3200" smtClean="0"/>
              <a:t>a government in which elected officials have power granted by voting citizens</a:t>
            </a:r>
          </a:p>
          <a:p>
            <a:pPr lvl="2"/>
            <a:r>
              <a:rPr lang="en-US" altLang="en-US" sz="3200" smtClean="0"/>
              <a:t>Senate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403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403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954963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450px-Invasions_of_the_Roman_Empire_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Fall of Western Empire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838200"/>
            <a:ext cx="7772400" cy="5257800"/>
          </a:xfrm>
        </p:spPr>
        <p:txBody>
          <a:bodyPr/>
          <a:lstStyle/>
          <a:p>
            <a:r>
              <a:rPr lang="en-US" altLang="en-US" smtClean="0"/>
              <a:t>Huns</a:t>
            </a:r>
          </a:p>
          <a:p>
            <a:pPr lvl="1"/>
            <a:r>
              <a:rPr lang="en-US" altLang="en-US" smtClean="0"/>
              <a:t>One of the many nomadic tribes that led multiple raids into the W. Roman Empire </a:t>
            </a:r>
          </a:p>
          <a:p>
            <a:pPr lvl="1"/>
            <a:r>
              <a:rPr lang="en-US" altLang="en-US" smtClean="0"/>
              <a:t>Led by Attila the Hun</a:t>
            </a:r>
          </a:p>
          <a:p>
            <a:r>
              <a:rPr lang="en-US" altLang="en-US" smtClean="0"/>
              <a:t>Rome surrendered to the attacks in the 5</a:t>
            </a:r>
            <a:r>
              <a:rPr lang="en-US" altLang="en-US" baseline="30000" smtClean="0"/>
              <a:t>th</a:t>
            </a:r>
            <a:r>
              <a:rPr lang="en-US" altLang="en-US" smtClean="0"/>
              <a:t> century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06788"/>
            <a:ext cx="3362325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Julius Caesar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4572000" cy="4572000"/>
          </a:xfrm>
        </p:spPr>
        <p:txBody>
          <a:bodyPr/>
          <a:lstStyle/>
          <a:p>
            <a:r>
              <a:rPr lang="en-US" altLang="en-US" sz="2800" smtClean="0"/>
              <a:t>Triumvirate</a:t>
            </a:r>
          </a:p>
          <a:p>
            <a:pPr lvl="1"/>
            <a:r>
              <a:rPr lang="en-US" altLang="en-US" sz="2400" smtClean="0"/>
              <a:t>Along with 2 others, Caesar had control of Senate</a:t>
            </a:r>
          </a:p>
          <a:p>
            <a:r>
              <a:rPr lang="en-US" altLang="en-US" sz="2800" smtClean="0"/>
              <a:t>The other members of the Senate feared he was getting too powerful, so they killed him.</a:t>
            </a:r>
          </a:p>
          <a:p>
            <a:pPr lvl="1"/>
            <a:r>
              <a:rPr lang="en-US" altLang="en-US" sz="2400" smtClean="0"/>
              <a:t>Started Civil War</a:t>
            </a:r>
          </a:p>
          <a:p>
            <a:endParaRPr lang="en-US" altLang="en-US" sz="2800" smtClean="0"/>
          </a:p>
        </p:txBody>
      </p:sp>
      <p:pic>
        <p:nvPicPr>
          <p:cNvPr id="27652" name="Picture 5" descr="Gaius_Julius_Caesar_(100-44_BC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3600" y="990600"/>
            <a:ext cx="2968625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Octavian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Ended the Civil War and took over the government</a:t>
            </a:r>
          </a:p>
          <a:p>
            <a:r>
              <a:rPr lang="en-US" altLang="en-US" smtClean="0"/>
              <a:t>Became the First Emperor of Rome</a:t>
            </a:r>
          </a:p>
          <a:p>
            <a:pPr lvl="1"/>
            <a:r>
              <a:rPr lang="en-US" altLang="en-US" smtClean="0"/>
              <a:t>Took the name Augustus Caesar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77938"/>
            <a:ext cx="37496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49300"/>
            <a:ext cx="8602663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Roman Empire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772400" cy="4114800"/>
          </a:xfrm>
        </p:spPr>
        <p:txBody>
          <a:bodyPr/>
          <a:lstStyle/>
          <a:p>
            <a:r>
              <a:rPr lang="en-US" altLang="en-US" smtClean="0"/>
              <a:t>Autocratic government led by one leader who rules a number of peoples or countries</a:t>
            </a:r>
          </a:p>
          <a:p>
            <a:pPr lvl="1"/>
            <a:r>
              <a:rPr lang="en-US" altLang="en-US" smtClean="0"/>
              <a:t>Caesar = Emperor</a:t>
            </a:r>
          </a:p>
          <a:p>
            <a:r>
              <a:rPr lang="en-US" altLang="en-US" smtClean="0"/>
              <a:t>Pax Romana</a:t>
            </a:r>
          </a:p>
          <a:p>
            <a:pPr lvl="1"/>
            <a:r>
              <a:rPr lang="en-US" altLang="en-US" smtClean="0"/>
              <a:t>Period of Roman Peace that lasts for 200 years</a:t>
            </a:r>
          </a:p>
          <a:p>
            <a:r>
              <a:rPr lang="en-US" altLang="en-US" smtClean="0"/>
              <a:t>Vast trade networks (Roman Roads)</a:t>
            </a:r>
          </a:p>
          <a:p>
            <a:r>
              <a:rPr lang="en-US" altLang="en-US" b="1" u="sng" smtClean="0"/>
              <a:t>Lots of cultural diffusion!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563563"/>
            <a:ext cx="8991600" cy="6294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Roman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992563" cy="4648200"/>
          </a:xfrm>
        </p:spPr>
        <p:txBody>
          <a:bodyPr/>
          <a:lstStyle/>
          <a:p>
            <a:r>
              <a:rPr lang="en-US" altLang="en-US" sz="3200" smtClean="0"/>
              <a:t>Polytheistic</a:t>
            </a:r>
          </a:p>
          <a:p>
            <a:r>
              <a:rPr lang="en-US" altLang="en-US" sz="3200" smtClean="0"/>
              <a:t>Borrowed Greek Religion and changed the names of the gods and goddesses</a:t>
            </a:r>
          </a:p>
        </p:txBody>
      </p:sp>
      <p:sp>
        <p:nvSpPr>
          <p:cNvPr id="327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1613"/>
            <a:ext cx="3821113" cy="665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Christianity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954963" cy="5334000"/>
          </a:xfrm>
        </p:spPr>
        <p:txBody>
          <a:bodyPr/>
          <a:lstStyle/>
          <a:p>
            <a:r>
              <a:rPr lang="en-US" altLang="en-US" smtClean="0"/>
              <a:t>Messiah</a:t>
            </a:r>
          </a:p>
          <a:p>
            <a:pPr lvl="1"/>
            <a:r>
              <a:rPr lang="en-US" altLang="en-US" smtClean="0"/>
              <a:t>Jewish belief that God would send someone to Earth to lead them to Heaven.</a:t>
            </a:r>
          </a:p>
          <a:p>
            <a:r>
              <a:rPr lang="en-US" altLang="en-US" smtClean="0"/>
              <a:t>Jesus of Nazareth</a:t>
            </a:r>
          </a:p>
          <a:p>
            <a:pPr lvl="1"/>
            <a:r>
              <a:rPr lang="en-US" altLang="en-US" smtClean="0"/>
              <a:t>Lived in the Middle East (part of Roman Empire)</a:t>
            </a:r>
          </a:p>
          <a:p>
            <a:pPr lvl="1"/>
            <a:r>
              <a:rPr lang="en-US" altLang="en-US" smtClean="0"/>
              <a:t>Thought by some to be the messiah</a:t>
            </a:r>
          </a:p>
          <a:p>
            <a:pPr lvl="1"/>
            <a:r>
              <a:rPr lang="en-US" altLang="en-US" smtClean="0"/>
              <a:t>Made enemies of Jewish and Roman leadership because he was so popular with the common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461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Rome: Location and Geography</vt:lpstr>
      <vt:lpstr>Rise of the Republic</vt:lpstr>
      <vt:lpstr>Julius Caesar</vt:lpstr>
      <vt:lpstr>Octavian</vt:lpstr>
      <vt:lpstr>Slide 5</vt:lpstr>
      <vt:lpstr>Roman Empire</vt:lpstr>
      <vt:lpstr>Slide 7</vt:lpstr>
      <vt:lpstr>Roman Religion</vt:lpstr>
      <vt:lpstr>Christianity</vt:lpstr>
      <vt:lpstr>Christianity</vt:lpstr>
      <vt:lpstr>Spread of Christianity</vt:lpstr>
      <vt:lpstr>Slide 12</vt:lpstr>
      <vt:lpstr>Roman Life</vt:lpstr>
      <vt:lpstr>Entertainment</vt:lpstr>
      <vt:lpstr>Arts and Literature</vt:lpstr>
      <vt:lpstr>Roman Influences</vt:lpstr>
      <vt:lpstr>Roman Influences</vt:lpstr>
      <vt:lpstr>Decline of the Roman Empire</vt:lpstr>
      <vt:lpstr>Split</vt:lpstr>
      <vt:lpstr>Slide 20</vt:lpstr>
      <vt:lpstr>Slide 21</vt:lpstr>
      <vt:lpstr>Fall of Western Empire</vt:lpstr>
    </vt:vector>
  </TitlesOfParts>
  <Company>Valdosta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Rome: Location and Geography</dc:title>
  <dc:creator>broadcast</dc:creator>
  <cp:lastModifiedBy>broadcast</cp:lastModifiedBy>
  <cp:revision>1</cp:revision>
  <dcterms:created xsi:type="dcterms:W3CDTF">2015-09-14T00:26:35Z</dcterms:created>
  <dcterms:modified xsi:type="dcterms:W3CDTF">2015-09-14T00:27:59Z</dcterms:modified>
</cp:coreProperties>
</file>